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326" r:id="rId7"/>
    <p:sldId id="328" r:id="rId8"/>
    <p:sldId id="258" r:id="rId9"/>
    <p:sldId id="323" r:id="rId10"/>
    <p:sldId id="259" r:id="rId11"/>
    <p:sldId id="260" r:id="rId12"/>
    <p:sldId id="262" r:id="rId13"/>
    <p:sldId id="325" r:id="rId14"/>
    <p:sldId id="327" r:id="rId15"/>
  </p:sldIdLst>
  <p:sldSz cx="14630400" cy="8229600"/>
  <p:notesSz cx="6858000" cy="9144000"/>
  <p:defaultTextStyle>
    <a:defPPr>
      <a:defRPr lang="en-US"/>
    </a:defPPr>
    <a:lvl1pPr marL="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" userDrawn="1">
          <p15:clr>
            <a:srgbClr val="A4A3A4"/>
          </p15:clr>
        </p15:guide>
        <p15:guide id="2" orient="horz" pos="2592" userDrawn="1">
          <p15:clr>
            <a:srgbClr val="A4A3A4"/>
          </p15:clr>
        </p15:guide>
        <p15:guide id="3" orient="horz" pos="4522" userDrawn="1">
          <p15:clr>
            <a:srgbClr val="A4A3A4"/>
          </p15:clr>
        </p15:guide>
        <p15:guide id="4" orient="horz" pos="4896" userDrawn="1">
          <p15:clr>
            <a:srgbClr val="A4A3A4"/>
          </p15:clr>
        </p15:guide>
        <p15:guide id="5" pos="7488" userDrawn="1">
          <p15:clr>
            <a:srgbClr val="A4A3A4"/>
          </p15:clr>
        </p15:guide>
        <p15:guide id="6" pos="432" userDrawn="1">
          <p15:clr>
            <a:srgbClr val="A4A3A4"/>
          </p15:clr>
        </p15:guide>
        <p15:guide id="7" pos="3024" userDrawn="1">
          <p15:clr>
            <a:srgbClr val="A4A3A4"/>
          </p15:clr>
        </p15:guide>
        <p15:guide id="8" pos="3312" userDrawn="1">
          <p15:clr>
            <a:srgbClr val="A4A3A4"/>
          </p15:clr>
        </p15:guide>
        <p15:guide id="9" pos="4464" userDrawn="1">
          <p15:clr>
            <a:srgbClr val="A4A3A4"/>
          </p15:clr>
        </p15:guide>
        <p15:guide id="10" pos="4608" userDrawn="1">
          <p15:clr>
            <a:srgbClr val="A4A3A4"/>
          </p15:clr>
        </p15:guide>
        <p15:guide id="11" pos="4752" userDrawn="1">
          <p15:clr>
            <a:srgbClr val="A4A3A4"/>
          </p15:clr>
        </p15:guide>
        <p15:guide id="12" pos="5904" userDrawn="1">
          <p15:clr>
            <a:srgbClr val="A4A3A4"/>
          </p15:clr>
        </p15:guide>
        <p15:guide id="13" pos="6192" userDrawn="1">
          <p15:clr>
            <a:srgbClr val="A4A3A4"/>
          </p15:clr>
        </p15:guide>
        <p15:guide id="14" pos="87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91CEF9-FCF2-4E73-937D-CDAC363B8CCF}" v="24" dt="2019-09-16T12:39:04.501"/>
  </p1510:revLst>
</p1510:revInfo>
</file>

<file path=ppt/tableStyles.xml><?xml version="1.0" encoding="utf-8"?>
<a:tblStyleLst xmlns:a="http://schemas.openxmlformats.org/drawingml/2006/main" def="{45BD5076-5073-49C7-9E08-65982F3C9860}">
  <a:tblStyle styleId="{45BD5076-5073-49C7-9E08-65982F3C9860}" styleName="DXC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000000"/>
              </a:solidFill>
            </a:ln>
          </a:top>
          <a:bottom>
            <a:ln w="6350">
              <a:solidFill>
                <a:srgbClr val="000000"/>
              </a:solidFill>
            </a:ln>
          </a:bottom>
          <a:insideH>
            <a:ln w="6350">
              <a:solidFill>
                <a:srgbClr val="000000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ajor"/>
        <a:srgbClr val="000000"/>
      </a:tcTxStyle>
      <a:tcStyle>
        <a:tcBdr/>
      </a:tcStyle>
    </a:lastCol>
    <a:firstCol>
      <a:tcTxStyle b="on">
        <a:fontRef idx="major"/>
        <a:srgbClr val="000000"/>
      </a:tcTxStyle>
      <a:tcStyle>
        <a:tcBdr/>
      </a:tcStyle>
    </a:firstCol>
    <a:lastRow>
      <a:tcTxStyle b="on">
        <a:fontRef idx="maj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ajor"/>
        <a:srgbClr val="000000"/>
      </a:tcTxStyle>
      <a:tcStyle>
        <a:tcBdr>
          <a:top>
            <a:ln>
              <a:noFill/>
            </a:ln>
          </a:top>
          <a:bottom>
            <a:ln w="19050">
              <a:solidFill>
                <a:srgbClr val="000000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3110" autoAdjust="0"/>
  </p:normalViewPr>
  <p:slideViewPr>
    <p:cSldViewPr snapToGrid="0" snapToObjects="1" showGuides="1">
      <p:cViewPr varScale="1">
        <p:scale>
          <a:sx n="87" d="100"/>
          <a:sy n="87" d="100"/>
        </p:scale>
        <p:origin x="594" y="102"/>
      </p:cViewPr>
      <p:guideLst>
        <p:guide orient="horz" pos="403"/>
        <p:guide orient="horz" pos="2592"/>
        <p:guide orient="horz" pos="4522"/>
        <p:guide orient="horz" pos="4896"/>
        <p:guide pos="7488"/>
        <p:guide pos="432"/>
        <p:guide pos="3024"/>
        <p:guide pos="3312"/>
        <p:guide pos="4464"/>
        <p:guide pos="4608"/>
        <p:guide pos="4752"/>
        <p:guide pos="5904"/>
        <p:guide pos="6192"/>
        <p:guide pos="87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6312"/>
    </p:cViewPr>
  </p:sorterViewPr>
  <p:notesViewPr>
    <p:cSldViewPr snapToGrid="0"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s, David" userId="73fe415a-d21a-4898-bfab-0e75d37181d7" providerId="ADAL" clId="{AC91CEF9-FCF2-4E73-937D-CDAC363B8CCF}"/>
    <pc:docChg chg="undo custSel addSld modSld">
      <pc:chgData name="Stevens, David" userId="73fe415a-d21a-4898-bfab-0e75d37181d7" providerId="ADAL" clId="{AC91CEF9-FCF2-4E73-937D-CDAC363B8CCF}" dt="2019-09-16T12:39:04.501" v="262" actId="207"/>
      <pc:docMkLst>
        <pc:docMk/>
      </pc:docMkLst>
      <pc:sldChg chg="modSp">
        <pc:chgData name="Stevens, David" userId="73fe415a-d21a-4898-bfab-0e75d37181d7" providerId="ADAL" clId="{AC91CEF9-FCF2-4E73-937D-CDAC363B8CCF}" dt="2019-09-16T12:32:14.704" v="224" actId="20577"/>
        <pc:sldMkLst>
          <pc:docMk/>
          <pc:sldMk cId="525152839" sldId="257"/>
        </pc:sldMkLst>
        <pc:spChg chg="mod">
          <ac:chgData name="Stevens, David" userId="73fe415a-d21a-4898-bfab-0e75d37181d7" providerId="ADAL" clId="{AC91CEF9-FCF2-4E73-937D-CDAC363B8CCF}" dt="2019-09-16T12:32:14.704" v="224" actId="20577"/>
          <ac:spMkLst>
            <pc:docMk/>
            <pc:sldMk cId="525152839" sldId="257"/>
            <ac:spMk id="5" creationId="{916F5D18-23D0-44F5-92B7-47DF9672BD80}"/>
          </ac:spMkLst>
        </pc:spChg>
      </pc:sldChg>
      <pc:sldChg chg="addSp delSp modSp">
        <pc:chgData name="Stevens, David" userId="73fe415a-d21a-4898-bfab-0e75d37181d7" providerId="ADAL" clId="{AC91CEF9-FCF2-4E73-937D-CDAC363B8CCF}" dt="2019-09-16T12:23:10.956" v="30"/>
        <pc:sldMkLst>
          <pc:docMk/>
          <pc:sldMk cId="2306301904" sldId="262"/>
        </pc:sldMkLst>
        <pc:spChg chg="add del mod">
          <ac:chgData name="Stevens, David" userId="73fe415a-d21a-4898-bfab-0e75d37181d7" providerId="ADAL" clId="{AC91CEF9-FCF2-4E73-937D-CDAC363B8CCF}" dt="2019-09-16T12:23:10.956" v="30"/>
          <ac:spMkLst>
            <pc:docMk/>
            <pc:sldMk cId="2306301904" sldId="262"/>
            <ac:spMk id="2" creationId="{5EFE97B3-4FF5-452E-9208-5D4062E6BE7C}"/>
          </ac:spMkLst>
        </pc:spChg>
        <pc:spChg chg="add mod">
          <ac:chgData name="Stevens, David" userId="73fe415a-d21a-4898-bfab-0e75d37181d7" providerId="ADAL" clId="{AC91CEF9-FCF2-4E73-937D-CDAC363B8CCF}" dt="2019-09-16T12:23:09.168" v="28" actId="404"/>
          <ac:spMkLst>
            <pc:docMk/>
            <pc:sldMk cId="2306301904" sldId="262"/>
            <ac:spMk id="3" creationId="{04B4A8C4-9988-4C3B-8653-0FCDE6CE1117}"/>
          </ac:spMkLst>
        </pc:spChg>
        <pc:spChg chg="mod">
          <ac:chgData name="Stevens, David" userId="73fe415a-d21a-4898-bfab-0e75d37181d7" providerId="ADAL" clId="{AC91CEF9-FCF2-4E73-937D-CDAC363B8CCF}" dt="2019-09-16T12:22:55.039" v="19" actId="14100"/>
          <ac:spMkLst>
            <pc:docMk/>
            <pc:sldMk cId="2306301904" sldId="262"/>
            <ac:spMk id="4" creationId="{D994CD7C-94BD-4498-9F13-41C996DE89C0}"/>
          </ac:spMkLst>
        </pc:spChg>
        <pc:spChg chg="del">
          <ac:chgData name="Stevens, David" userId="73fe415a-d21a-4898-bfab-0e75d37181d7" providerId="ADAL" clId="{AC91CEF9-FCF2-4E73-937D-CDAC363B8CCF}" dt="2019-09-16T12:22:00.608" v="0" actId="478"/>
          <ac:spMkLst>
            <pc:docMk/>
            <pc:sldMk cId="2306301904" sldId="262"/>
            <ac:spMk id="5" creationId="{916F5D18-23D0-44F5-92B7-47DF9672BD80}"/>
          </ac:spMkLst>
        </pc:spChg>
      </pc:sldChg>
      <pc:sldChg chg="modSp">
        <pc:chgData name="Stevens, David" userId="73fe415a-d21a-4898-bfab-0e75d37181d7" providerId="ADAL" clId="{AC91CEF9-FCF2-4E73-937D-CDAC363B8CCF}" dt="2019-09-16T12:35:27.984" v="261" actId="207"/>
        <pc:sldMkLst>
          <pc:docMk/>
          <pc:sldMk cId="724828936" sldId="325"/>
        </pc:sldMkLst>
        <pc:spChg chg="mod">
          <ac:chgData name="Stevens, David" userId="73fe415a-d21a-4898-bfab-0e75d37181d7" providerId="ADAL" clId="{AC91CEF9-FCF2-4E73-937D-CDAC363B8CCF}" dt="2019-09-16T12:35:27.984" v="261" actId="207"/>
          <ac:spMkLst>
            <pc:docMk/>
            <pc:sldMk cId="724828936" sldId="325"/>
            <ac:spMk id="3" creationId="{6CF37E48-D758-4F9C-A378-30CF6B49C61B}"/>
          </ac:spMkLst>
        </pc:spChg>
      </pc:sldChg>
      <pc:sldChg chg="modSp">
        <pc:chgData name="Stevens, David" userId="73fe415a-d21a-4898-bfab-0e75d37181d7" providerId="ADAL" clId="{AC91CEF9-FCF2-4E73-937D-CDAC363B8CCF}" dt="2019-09-16T12:39:04.501" v="262" actId="207"/>
        <pc:sldMkLst>
          <pc:docMk/>
          <pc:sldMk cId="1891081132" sldId="327"/>
        </pc:sldMkLst>
        <pc:spChg chg="mod">
          <ac:chgData name="Stevens, David" userId="73fe415a-d21a-4898-bfab-0e75d37181d7" providerId="ADAL" clId="{AC91CEF9-FCF2-4E73-937D-CDAC363B8CCF}" dt="2019-09-16T12:39:04.501" v="262" actId="207"/>
          <ac:spMkLst>
            <pc:docMk/>
            <pc:sldMk cId="1891081132" sldId="327"/>
            <ac:spMk id="7" creationId="{0AA599AF-209D-4585-86E9-7BA8CB7E4FF8}"/>
          </ac:spMkLst>
        </pc:spChg>
      </pc:sldChg>
      <pc:sldChg chg="addSp delSp modSp add">
        <pc:chgData name="Stevens, David" userId="73fe415a-d21a-4898-bfab-0e75d37181d7" providerId="ADAL" clId="{AC91CEF9-FCF2-4E73-937D-CDAC363B8CCF}" dt="2019-09-16T12:29:18.431" v="139" actId="20577"/>
        <pc:sldMkLst>
          <pc:docMk/>
          <pc:sldMk cId="2397170421" sldId="328"/>
        </pc:sldMkLst>
        <pc:spChg chg="add mod">
          <ac:chgData name="Stevens, David" userId="73fe415a-d21a-4898-bfab-0e75d37181d7" providerId="ADAL" clId="{AC91CEF9-FCF2-4E73-937D-CDAC363B8CCF}" dt="2019-09-16T12:27:30.278" v="66" actId="1582"/>
          <ac:spMkLst>
            <pc:docMk/>
            <pc:sldMk cId="2397170421" sldId="328"/>
            <ac:spMk id="5" creationId="{9541962E-4824-4553-8B4D-F8DB04E04EAB}"/>
          </ac:spMkLst>
        </pc:spChg>
        <pc:spChg chg="add mod">
          <ac:chgData name="Stevens, David" userId="73fe415a-d21a-4898-bfab-0e75d37181d7" providerId="ADAL" clId="{AC91CEF9-FCF2-4E73-937D-CDAC363B8CCF}" dt="2019-09-16T12:28:58.456" v="106" actId="113"/>
          <ac:spMkLst>
            <pc:docMk/>
            <pc:sldMk cId="2397170421" sldId="328"/>
            <ac:spMk id="7" creationId="{457B3185-6E26-4D60-B5EC-C58A745D70B1}"/>
          </ac:spMkLst>
        </pc:spChg>
        <pc:spChg chg="add mod">
          <ac:chgData name="Stevens, David" userId="73fe415a-d21a-4898-bfab-0e75d37181d7" providerId="ADAL" clId="{AC91CEF9-FCF2-4E73-937D-CDAC363B8CCF}" dt="2019-09-16T12:27:38.510" v="69" actId="14100"/>
          <ac:spMkLst>
            <pc:docMk/>
            <pc:sldMk cId="2397170421" sldId="328"/>
            <ac:spMk id="9" creationId="{B95A5337-2AC2-4A13-B20B-27C4D1AC920C}"/>
          </ac:spMkLst>
        </pc:spChg>
        <pc:spChg chg="mod">
          <ac:chgData name="Stevens, David" userId="73fe415a-d21a-4898-bfab-0e75d37181d7" providerId="ADAL" clId="{AC91CEF9-FCF2-4E73-937D-CDAC363B8CCF}" dt="2019-09-16T12:29:18.431" v="139" actId="20577"/>
          <ac:spMkLst>
            <pc:docMk/>
            <pc:sldMk cId="2397170421" sldId="328"/>
            <ac:spMk id="11" creationId="{D5EF0E1A-3A46-4B9A-9B62-18AD5755E1D6}"/>
          </ac:spMkLst>
        </pc:spChg>
        <pc:spChg chg="add mod">
          <ac:chgData name="Stevens, David" userId="73fe415a-d21a-4898-bfab-0e75d37181d7" providerId="ADAL" clId="{AC91CEF9-FCF2-4E73-937D-CDAC363B8CCF}" dt="2019-09-16T12:28:27.766" v="71" actId="1076"/>
          <ac:spMkLst>
            <pc:docMk/>
            <pc:sldMk cId="2397170421" sldId="328"/>
            <ac:spMk id="12" creationId="{DC27903A-0652-4643-836E-2775F9BBF03D}"/>
          </ac:spMkLst>
        </pc:spChg>
        <pc:spChg chg="add mod">
          <ac:chgData name="Stevens, David" userId="73fe415a-d21a-4898-bfab-0e75d37181d7" providerId="ADAL" clId="{AC91CEF9-FCF2-4E73-937D-CDAC363B8CCF}" dt="2019-09-16T12:29:02.454" v="108" actId="1076"/>
          <ac:spMkLst>
            <pc:docMk/>
            <pc:sldMk cId="2397170421" sldId="328"/>
            <ac:spMk id="13" creationId="{EC58E76F-419B-45CB-A11C-43009FA2AABB}"/>
          </ac:spMkLst>
        </pc:spChg>
        <pc:spChg chg="add mod">
          <ac:chgData name="Stevens, David" userId="73fe415a-d21a-4898-bfab-0e75d37181d7" providerId="ADAL" clId="{AC91CEF9-FCF2-4E73-937D-CDAC363B8CCF}" dt="2019-09-16T12:29:13.768" v="133" actId="20577"/>
          <ac:spMkLst>
            <pc:docMk/>
            <pc:sldMk cId="2397170421" sldId="328"/>
            <ac:spMk id="14" creationId="{E29711C9-2EAA-473D-A30A-73E7F791DBDB}"/>
          </ac:spMkLst>
        </pc:spChg>
        <pc:picChg chg="add mod modCrop">
          <ac:chgData name="Stevens, David" userId="73fe415a-d21a-4898-bfab-0e75d37181d7" providerId="ADAL" clId="{AC91CEF9-FCF2-4E73-937D-CDAC363B8CCF}" dt="2019-09-16T12:27:17.912" v="62" actId="14100"/>
          <ac:picMkLst>
            <pc:docMk/>
            <pc:sldMk cId="2397170421" sldId="328"/>
            <ac:picMk id="3" creationId="{A707AEEA-B9DD-47D6-A09E-E581188929A6}"/>
          </ac:picMkLst>
        </pc:picChg>
        <pc:picChg chg="del">
          <ac:chgData name="Stevens, David" userId="73fe415a-d21a-4898-bfab-0e75d37181d7" providerId="ADAL" clId="{AC91CEF9-FCF2-4E73-937D-CDAC363B8CCF}" dt="2019-09-16T12:23:32.415" v="44" actId="478"/>
          <ac:picMkLst>
            <pc:docMk/>
            <pc:sldMk cId="2397170421" sldId="328"/>
            <ac:picMk id="4" creationId="{DFF8C58E-D662-4EA1-AC33-77EBA066690D}"/>
          </ac:picMkLst>
        </pc:picChg>
        <pc:picChg chg="del mod">
          <ac:chgData name="Stevens, David" userId="73fe415a-d21a-4898-bfab-0e75d37181d7" providerId="ADAL" clId="{AC91CEF9-FCF2-4E73-937D-CDAC363B8CCF}" dt="2019-09-16T12:24:48.992" v="47" actId="478"/>
          <ac:picMkLst>
            <pc:docMk/>
            <pc:sldMk cId="2397170421" sldId="328"/>
            <ac:picMk id="6" creationId="{7F142F0C-C45B-4A66-97A8-2A9C89D5047C}"/>
          </ac:picMkLst>
        </pc:picChg>
        <pc:picChg chg="del">
          <ac:chgData name="Stevens, David" userId="73fe415a-d21a-4898-bfab-0e75d37181d7" providerId="ADAL" clId="{AC91CEF9-FCF2-4E73-937D-CDAC363B8CCF}" dt="2019-09-16T12:23:33.024" v="45" actId="478"/>
          <ac:picMkLst>
            <pc:docMk/>
            <pc:sldMk cId="2397170421" sldId="328"/>
            <ac:picMk id="10" creationId="{7B612FDA-645A-4A47-9BD9-0D91695C4591}"/>
          </ac:picMkLst>
        </pc:picChg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Book1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Sheet1!$A$24:$A$28</cx:f>
        <cx:lvl ptCount="5">
          <cx:pt idx="0">Digital Disruption (pg.1)</cx:pt>
          <cx:pt idx="1">DSEi Focus Area (pg. 2)</cx:pt>
          <cx:pt idx="2">Digital Explorer Overview (pg. 3)</cx:pt>
          <cx:pt idx="3">DSEi Journey Map (pg. 4)</cx:pt>
          <cx:pt idx="4">Key themes (pg. 5)</cx:pt>
        </cx:lvl>
      </cx:strDim>
      <cx:numDim type="size">
        <cx:f>Sheet1!$C$24:$C$28</cx:f>
        <cx:lvl ptCount="5" formatCode="0%">
          <cx:pt idx="0">0.23000000000000001</cx:pt>
          <cx:pt idx="1">0.23000000000000001</cx:pt>
          <cx:pt idx="2">0.23999999999999999</cx:pt>
          <cx:pt idx="3">0.20999999999999999</cx:pt>
          <cx:pt idx="4">0.089999999999999997</cx:pt>
        </cx:lvl>
      </cx:numDim>
    </cx:data>
  </cx:chartData>
  <cx:chart>
    <cx:plotArea>
      <cx:plotAreaRegion>
        <cx:series layoutId="treemap" uniqueId="{3A59F4A5-B967-47E2-9F27-F0705C52F4F1}">
          <cx:dataLabels>
            <cx:txPr>
              <a:bodyPr vertOverflow="overflow" horzOverflow="overflow" wrap="square" lIns="0" tIns="0" rIns="0" bIns="0"/>
              <a:lstStyle/>
              <a:p>
                <a:pPr algn="ctr" rtl="0">
                  <a:defRPr sz="1200" b="1" i="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pPr>
                <a:endParaRPr lang="en-GB" sz="1200" b="1">
                  <a:solidFill>
                    <a:schemeClr val="tx1"/>
                  </a:solidFill>
                </a:endParaRPr>
              </a:p>
            </cx:txPr>
            <cx:visibility seriesName="0" categoryName="1" value="1"/>
            <cx:separator>, </cx:separator>
          </cx:dataLabels>
          <cx:dataId val="0"/>
          <cx:layoutPr>
            <cx:parentLabelLayout val="overlapping"/>
          </cx:layoutPr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410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 w="19050">
        <a:solidFill>
          <a:schemeClr val="bg1"/>
        </a:solidFill>
      </a:ln>
    </cs:spPr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lt1"/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A277-358B-E94E-961E-33D0503F6849}" type="datetimeFigureOut">
              <a:rPr lang="en-US" smtClean="0">
                <a:latin typeface="Arial"/>
                <a:cs typeface="Arial"/>
              </a:rPr>
              <a:t>9/16/2019</a:t>
            </a:fld>
            <a:endParaRPr lang="en-US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7428-30A9-FD43-A0D8-DB91B17088EC}" type="slidenum">
              <a:rPr lang="en-US" smtClean="0">
                <a:latin typeface="Arial"/>
                <a:cs typeface="Arial"/>
              </a:rPr>
              <a:t>‹#›</a:t>
            </a:fld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649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3B26A0F-F4D6-9B4F-A87B-D8948CDE3BB4}" type="datetimeFigureOut">
              <a:rPr lang="en-US" smtClean="0"/>
              <a:pPr/>
              <a:t>9/16/2019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DE2E8FF-3D0C-9D4D-B4D1-3089215958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4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Arial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digitalexplorer.dxc.com/bvr/roadmaps/763162/summary" TargetMode="External"/><Relationship Id="rId3" Type="http://schemas.openxmlformats.org/officeDocument/2006/relationships/hyperlink" Target="https://digitalexplorer.dxc.com/pb/playbook-shelf/762725" TargetMode="External"/><Relationship Id="rId7" Type="http://schemas.openxmlformats.org/officeDocument/2006/relationships/hyperlink" Target="https://digitalexplorer.dxc.com/bvr/roadmaps/763781/summary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igitalexplorer.dxc.com/bvr/roadmaps/766997/summary" TargetMode="External"/><Relationship Id="rId5" Type="http://schemas.openxmlformats.org/officeDocument/2006/relationships/hyperlink" Target="https://digitalexplorer.dxc.com/bvr/roadmaps/767358/summary" TargetMode="External"/><Relationship Id="rId4" Type="http://schemas.openxmlformats.org/officeDocument/2006/relationships/hyperlink" Target="https://digitalexplorer.dxc.com/dew/workspace-group/761063" TargetMode="External"/><Relationship Id="rId9" Type="http://schemas.openxmlformats.org/officeDocument/2006/relationships/hyperlink" Target="https://digitalexplorer.dxc.com/bvr/roadmaps/763173/summary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Note :  I (David Stevens) was not involved in this at all! – the team completed the 3 training belts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3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826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Playbook shelf : </a:t>
            </a:r>
            <a:r>
              <a:rPr lang="en-GB" dirty="0">
                <a:hlinkClick r:id="rId3"/>
              </a:rPr>
              <a:t>https://digitalexplorer.dxc.com/pb/playbook-shelf/762725</a:t>
            </a:r>
            <a:endParaRPr lang="en-GB" dirty="0"/>
          </a:p>
          <a:p>
            <a:r>
              <a:rPr lang="en-GB" dirty="0"/>
              <a:t>Workgroup : </a:t>
            </a:r>
            <a:r>
              <a:rPr lang="en-GB" dirty="0">
                <a:hlinkClick r:id="rId4"/>
              </a:rPr>
              <a:t>https://digitalexplorer.dxc.com/dew/workspace-group/761063</a:t>
            </a:r>
            <a:endParaRPr lang="en-GB" dirty="0"/>
          </a:p>
          <a:p>
            <a:r>
              <a:rPr lang="en-GB" dirty="0"/>
              <a:t>Roadmaps : </a:t>
            </a:r>
          </a:p>
          <a:p>
            <a:r>
              <a:rPr lang="en-GB" dirty="0"/>
              <a:t>Future workplace : </a:t>
            </a:r>
            <a:r>
              <a:rPr lang="en-GB" dirty="0">
                <a:hlinkClick r:id="rId5"/>
              </a:rPr>
              <a:t>https://digitalexplorer.dxc.com/bvr/roadmaps/767358/summary</a:t>
            </a:r>
            <a:endParaRPr lang="en-GB" dirty="0"/>
          </a:p>
          <a:p>
            <a:r>
              <a:rPr lang="en-GB" dirty="0"/>
              <a:t>Logistics : </a:t>
            </a:r>
            <a:r>
              <a:rPr lang="en-GB" dirty="0">
                <a:hlinkClick r:id="rId6"/>
              </a:rPr>
              <a:t>https://digitalexplorer.dxc.com/bvr/roadmaps/766997/summary</a:t>
            </a:r>
            <a:endParaRPr lang="en-GB" dirty="0"/>
          </a:p>
          <a:p>
            <a:r>
              <a:rPr lang="en-GB" dirty="0"/>
              <a:t>Training : </a:t>
            </a:r>
            <a:r>
              <a:rPr lang="en-GB" dirty="0">
                <a:hlinkClick r:id="rId7"/>
              </a:rPr>
              <a:t>https://digitalexplorer.dxc.com/bvr/roadmaps/763781/summary</a:t>
            </a:r>
            <a:endParaRPr lang="en-GB" dirty="0"/>
          </a:p>
          <a:p>
            <a:r>
              <a:rPr lang="en-GB" dirty="0"/>
              <a:t>Strategy : </a:t>
            </a:r>
            <a:r>
              <a:rPr lang="en-GB" dirty="0">
                <a:hlinkClick r:id="rId8"/>
              </a:rPr>
              <a:t>https://digitalexplorer.dxc.com/bvr/roadmaps/763162/summary</a:t>
            </a:r>
            <a:endParaRPr lang="en-GB" dirty="0"/>
          </a:p>
          <a:p>
            <a:r>
              <a:rPr lang="en-GB" dirty="0"/>
              <a:t>Cyber : </a:t>
            </a:r>
            <a:r>
              <a:rPr lang="en-GB" dirty="0">
                <a:hlinkClick r:id="rId9"/>
              </a:rPr>
              <a:t>https://digitalexplorer.dxc.com/bvr/roadmaps/763173/summary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12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11986923" cy="82296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422761" y="7314920"/>
            <a:ext cx="2706624" cy="768757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9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3C784556-ED1C-4757-8071-FCBDBC8F3B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18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270956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270956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00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9C0A5B1A-9515-45E6-BB76-DAF9E56BB3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1280"/>
          <a:stretch/>
        </p:blipFill>
        <p:spPr>
          <a:xfrm>
            <a:off x="3891783" y="-9991"/>
            <a:ext cx="10738617" cy="8242166"/>
          </a:xfrm>
          <a:prstGeom prst="rect">
            <a:avLst/>
          </a:prstGeom>
        </p:spPr>
      </p:pic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D00227A-FCE5-4C90-8598-4398E14BD07B}"/>
              </a:ext>
            </a:extLst>
          </p:cNvPr>
          <p:cNvSpPr>
            <a:spLocks noChangeAspect="1"/>
          </p:cNvSpPr>
          <p:nvPr userDrawn="1"/>
        </p:nvSpPr>
        <p:spPr bwMode="hidden">
          <a:xfrm>
            <a:off x="-1568" y="1"/>
            <a:ext cx="8303762" cy="8229600"/>
          </a:xfrm>
          <a:custGeom>
            <a:avLst/>
            <a:gdLst>
              <a:gd name="connsiteX0" fmla="*/ 0 w 13880700"/>
              <a:gd name="connsiteY0" fmla="*/ 0 h 13806941"/>
              <a:gd name="connsiteX1" fmla="*/ 6983768 w 13880700"/>
              <a:gd name="connsiteY1" fmla="*/ 0 h 13806941"/>
              <a:gd name="connsiteX2" fmla="*/ 13880700 w 13880700"/>
              <a:gd name="connsiteY2" fmla="*/ 6893251 h 13806941"/>
              <a:gd name="connsiteX3" fmla="*/ 6983768 w 13880700"/>
              <a:gd name="connsiteY3" fmla="*/ 13806941 h 13806941"/>
              <a:gd name="connsiteX4" fmla="*/ 0 w 13880700"/>
              <a:gd name="connsiteY4" fmla="*/ 13806941 h 1380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80700" h="13806941">
                <a:moveTo>
                  <a:pt x="0" y="0"/>
                </a:moveTo>
                <a:lnTo>
                  <a:pt x="6983768" y="0"/>
                </a:lnTo>
                <a:cubicBezTo>
                  <a:pt x="10806594" y="0"/>
                  <a:pt x="13880700" y="3045499"/>
                  <a:pt x="13880700" y="6893251"/>
                </a:cubicBezTo>
                <a:cubicBezTo>
                  <a:pt x="13880700" y="10758888"/>
                  <a:pt x="10806594" y="13806941"/>
                  <a:pt x="6983768" y="13806941"/>
                </a:cubicBezTo>
                <a:lnTo>
                  <a:pt x="0" y="13806941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7680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1074840"/>
            <a:ext cx="68580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824197"/>
            <a:ext cx="68580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2A7B0FDF-BC58-414A-8AAC-3B176242203B}"/>
              </a:ext>
            </a:extLst>
          </p:cNvPr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3DC4A21B-A3B7-4535-89AB-D180D8D5FD35}"/>
              </a:ext>
            </a:extLst>
          </p:cNvPr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3C352BD-2464-4B6E-9C77-D29B31BC99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03047" y="6739333"/>
            <a:ext cx="3160262" cy="89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65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515B26B1-AA18-4E5E-B6CD-4C244B28C6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362498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362498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tx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864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8F30C8EE-0B29-4554-9390-638F135FE9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11"/>
          <a:stretch/>
        </p:blipFill>
        <p:spPr>
          <a:xfrm>
            <a:off x="7000875" y="525780"/>
            <a:ext cx="7629525" cy="6654767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FB69A07-AF17-4DD2-B2BB-02C498259F26}"/>
              </a:ext>
            </a:extLst>
          </p:cNvPr>
          <p:cNvSpPr>
            <a:spLocks noChangeAspect="1"/>
          </p:cNvSpPr>
          <p:nvPr userDrawn="1"/>
        </p:nvSpPr>
        <p:spPr bwMode="white">
          <a:xfrm>
            <a:off x="0" y="1"/>
            <a:ext cx="14630400" cy="8229600"/>
          </a:xfrm>
          <a:custGeom>
            <a:avLst/>
            <a:gdLst>
              <a:gd name="connsiteX0" fmla="*/ 0 w 14630400"/>
              <a:gd name="connsiteY0" fmla="*/ 0 h 8229600"/>
              <a:gd name="connsiteX1" fmla="*/ 14630400 w 14630400"/>
              <a:gd name="connsiteY1" fmla="*/ 0 h 8229600"/>
              <a:gd name="connsiteX2" fmla="*/ 14630400 w 14630400"/>
              <a:gd name="connsiteY2" fmla="*/ 1099060 h 8229600"/>
              <a:gd name="connsiteX3" fmla="*/ 10625288 w 14630400"/>
              <a:gd name="connsiteY3" fmla="*/ 1099060 h 8229600"/>
              <a:gd name="connsiteX4" fmla="*/ 7595420 w 14630400"/>
              <a:gd name="connsiteY4" fmla="*/ 4128929 h 8229600"/>
              <a:gd name="connsiteX5" fmla="*/ 10625288 w 14630400"/>
              <a:gd name="connsiteY5" fmla="*/ 7158798 h 8229600"/>
              <a:gd name="connsiteX6" fmla="*/ 14630400 w 14630400"/>
              <a:gd name="connsiteY6" fmla="*/ 7158797 h 8229600"/>
              <a:gd name="connsiteX7" fmla="*/ 14630400 w 14630400"/>
              <a:gd name="connsiteY7" fmla="*/ 8229600 h 8229600"/>
              <a:gd name="connsiteX8" fmla="*/ 0 w 14630400"/>
              <a:gd name="connsiteY8" fmla="*/ 8229600 h 822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30400" h="8229600">
                <a:moveTo>
                  <a:pt x="0" y="0"/>
                </a:moveTo>
                <a:lnTo>
                  <a:pt x="14630400" y="0"/>
                </a:lnTo>
                <a:lnTo>
                  <a:pt x="14630400" y="1099060"/>
                </a:lnTo>
                <a:lnTo>
                  <a:pt x="10625288" y="1099060"/>
                </a:lnTo>
                <a:cubicBezTo>
                  <a:pt x="8951938" y="1099060"/>
                  <a:pt x="7595420" y="2455579"/>
                  <a:pt x="7595420" y="4128929"/>
                </a:cubicBezTo>
                <a:cubicBezTo>
                  <a:pt x="7595420" y="5802279"/>
                  <a:pt x="8951939" y="7158798"/>
                  <a:pt x="10625288" y="7158798"/>
                </a:cubicBezTo>
                <a:lnTo>
                  <a:pt x="14630400" y="7158797"/>
                </a:lnTo>
                <a:lnTo>
                  <a:pt x="14630400" y="8229600"/>
                </a:lnTo>
                <a:lnTo>
                  <a:pt x="0" y="82296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4608"/>
          </a:p>
        </p:txBody>
      </p:sp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6629401" cy="3671614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883194"/>
            <a:ext cx="66294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226A6E73-00CE-450D-9AFD-60F8AC8C1A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7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0E212B-7342-4D2D-A5D3-2E62A0071E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362498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362498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21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 b="0"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 b="0"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 b="0"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 b="0"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 b="0"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8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4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September 16,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© 2018 DXC Technology Company. All rights reserved.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September 16,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17650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>
            <a:extLst>
              <a:ext uri="{FF2B5EF4-FFF2-40B4-BE49-F238E27FC236}">
                <a16:creationId xmlns:a16="http://schemas.microsoft.com/office/drawing/2014/main" id="{91187660-0B2C-49B8-A9C6-69050469D9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9BDC13DC-430C-419B-B8B3-483CAC2DA90A}"/>
              </a:ext>
            </a:extLst>
          </p:cNvPr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5E83A453-A26B-4D5A-A017-0A7C0152672E}"/>
                </a:ext>
              </a:extLst>
            </p:cNvPr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 dirty="0"/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4D3F48B2-15F7-403D-8A83-2D9F8AC83391}"/>
                </a:ext>
              </a:extLst>
            </p:cNvPr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</p:grpSp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8" name="Straight Connector 1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1" name="Text Box 115">
            <a:extLst>
              <a:ext uri="{FF2B5EF4-FFF2-40B4-BE49-F238E27FC236}">
                <a16:creationId xmlns:a16="http://schemas.microsoft.com/office/drawing/2014/main" id="{3DC7301A-0634-4DDE-84BD-D6A61E2D11D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52" name="Text Box 115">
            <a:extLst>
              <a:ext uri="{FF2B5EF4-FFF2-40B4-BE49-F238E27FC236}">
                <a16:creationId xmlns:a16="http://schemas.microsoft.com/office/drawing/2014/main" id="{D4093138-40BC-4732-A9D2-201E13AAF4B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53" name="Footer Placeholder 4">
            <a:extLst>
              <a:ext uri="{FF2B5EF4-FFF2-40B4-BE49-F238E27FC236}">
                <a16:creationId xmlns:a16="http://schemas.microsoft.com/office/drawing/2014/main" id="{DF295466-17A7-4B12-83BA-08D9B1935DE9}"/>
              </a:ext>
            </a:extLst>
          </p:cNvPr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© 2018 DXC Technology Company. All rights reserved.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A4DF1B85-70B4-4DEE-91CE-EF07BE2AB91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60D70BD3-EB56-45E0-A89C-12E1C45B9E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September 16,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401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0855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39763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5" name="Freeform 5"/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 dirty="0"/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black">
            <a:xfrm>
              <a:off x="503047" y="7314920"/>
              <a:ext cx="2706624" cy="768757"/>
            </a:xfrm>
            <a:prstGeom prst="rect">
              <a:avLst/>
            </a:prstGeom>
          </p:spPr>
        </p:pic>
        <p:sp>
          <p:nvSpPr>
            <p:cNvPr id="14" name="Freeform 9"/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81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70E794-887D-4052-95F2-537520E714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1658"/>
          <a:stretch/>
        </p:blipFill>
        <p:spPr>
          <a:xfrm>
            <a:off x="6552363" y="1033398"/>
            <a:ext cx="8078037" cy="6102096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Freeform 5"/>
          <p:cNvSpPr>
            <a:spLocks noChangeAspect="1"/>
          </p:cNvSpPr>
          <p:nvPr userDrawn="1"/>
        </p:nvSpPr>
        <p:spPr bwMode="white">
          <a:xfrm>
            <a:off x="0" y="1"/>
            <a:ext cx="14630400" cy="8229600"/>
          </a:xfrm>
          <a:custGeom>
            <a:avLst/>
            <a:gdLst>
              <a:gd name="T0" fmla="*/ 19199 w 19199"/>
              <a:gd name="T1" fmla="*/ 9340 h 10809"/>
              <a:gd name="T2" fmla="*/ 19199 w 19199"/>
              <a:gd name="T3" fmla="*/ 9340 h 10809"/>
              <a:gd name="T4" fmla="*/ 16987 w 19199"/>
              <a:gd name="T5" fmla="*/ 9340 h 10809"/>
              <a:gd name="T6" fmla="*/ 13055 w 19199"/>
              <a:gd name="T7" fmla="*/ 5408 h 10809"/>
              <a:gd name="T8" fmla="*/ 16987 w 19199"/>
              <a:gd name="T9" fmla="*/ 1468 h 10809"/>
              <a:gd name="T10" fmla="*/ 19199 w 19199"/>
              <a:gd name="T11" fmla="*/ 1468 h 10809"/>
              <a:gd name="T12" fmla="*/ 19199 w 19199"/>
              <a:gd name="T13" fmla="*/ 0 h 10809"/>
              <a:gd name="T14" fmla="*/ 0 w 19199"/>
              <a:gd name="T15" fmla="*/ 0 h 10809"/>
              <a:gd name="T16" fmla="*/ 0 w 19199"/>
              <a:gd name="T17" fmla="*/ 10809 h 10809"/>
              <a:gd name="T18" fmla="*/ 19199 w 19199"/>
              <a:gd name="T19" fmla="*/ 10809 h 10809"/>
              <a:gd name="T20" fmla="*/ 19199 w 19199"/>
              <a:gd name="T21" fmla="*/ 9340 h 108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199" h="10809">
                <a:moveTo>
                  <a:pt x="19199" y="9340"/>
                </a:moveTo>
                <a:lnTo>
                  <a:pt x="19199" y="9340"/>
                </a:lnTo>
                <a:lnTo>
                  <a:pt x="16987" y="9340"/>
                </a:lnTo>
                <a:cubicBezTo>
                  <a:pt x="14808" y="9340"/>
                  <a:pt x="13055" y="7602"/>
                  <a:pt x="13055" y="5408"/>
                </a:cubicBezTo>
                <a:cubicBezTo>
                  <a:pt x="13055" y="3205"/>
                  <a:pt x="14808" y="1468"/>
                  <a:pt x="16987" y="1468"/>
                </a:cubicBezTo>
                <a:lnTo>
                  <a:pt x="19199" y="1468"/>
                </a:lnTo>
                <a:lnTo>
                  <a:pt x="19199" y="0"/>
                </a:lnTo>
                <a:lnTo>
                  <a:pt x="0" y="0"/>
                </a:lnTo>
                <a:lnTo>
                  <a:pt x="0" y="10809"/>
                </a:lnTo>
                <a:lnTo>
                  <a:pt x="19199" y="10809"/>
                </a:lnTo>
                <a:lnTo>
                  <a:pt x="19199" y="934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78B0B0F-DE09-40EF-A259-814397ADDE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507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7CA387B5-33FA-4DCC-93C0-42A325D8D0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362498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362498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20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807E6E-CA26-4CA9-97FE-35F4EAA06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3357"/>
          <a:stretch/>
        </p:blipFill>
        <p:spPr>
          <a:xfrm>
            <a:off x="6765993" y="1095847"/>
            <a:ext cx="7864407" cy="6056192"/>
          </a:xfrm>
          <a:prstGeom prst="rect">
            <a:avLst/>
          </a:prstGeom>
        </p:spPr>
      </p:pic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E1617EF5-8923-48CF-8E8C-F23131EE5707}"/>
              </a:ext>
            </a:extLst>
          </p:cNvPr>
          <p:cNvSpPr>
            <a:spLocks noChangeAspect="1"/>
          </p:cNvSpPr>
          <p:nvPr userDrawn="1"/>
        </p:nvSpPr>
        <p:spPr bwMode="white">
          <a:xfrm>
            <a:off x="0" y="1"/>
            <a:ext cx="14630400" cy="8229600"/>
          </a:xfrm>
          <a:custGeom>
            <a:avLst/>
            <a:gdLst>
              <a:gd name="connsiteX0" fmla="*/ 0 w 14630400"/>
              <a:gd name="connsiteY0" fmla="*/ 0 h 8229600"/>
              <a:gd name="connsiteX1" fmla="*/ 14630400 w 14630400"/>
              <a:gd name="connsiteY1" fmla="*/ 0 h 8229600"/>
              <a:gd name="connsiteX2" fmla="*/ 14630400 w 14630400"/>
              <a:gd name="connsiteY2" fmla="*/ 1099060 h 8229600"/>
              <a:gd name="connsiteX3" fmla="*/ 10625288 w 14630400"/>
              <a:gd name="connsiteY3" fmla="*/ 1099060 h 8229600"/>
              <a:gd name="connsiteX4" fmla="*/ 7595420 w 14630400"/>
              <a:gd name="connsiteY4" fmla="*/ 4128929 h 8229600"/>
              <a:gd name="connsiteX5" fmla="*/ 10625288 w 14630400"/>
              <a:gd name="connsiteY5" fmla="*/ 7158798 h 8229600"/>
              <a:gd name="connsiteX6" fmla="*/ 14630400 w 14630400"/>
              <a:gd name="connsiteY6" fmla="*/ 7158797 h 8229600"/>
              <a:gd name="connsiteX7" fmla="*/ 14630400 w 14630400"/>
              <a:gd name="connsiteY7" fmla="*/ 8229600 h 8229600"/>
              <a:gd name="connsiteX8" fmla="*/ 0 w 14630400"/>
              <a:gd name="connsiteY8" fmla="*/ 8229600 h 822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30400" h="8229600">
                <a:moveTo>
                  <a:pt x="0" y="0"/>
                </a:moveTo>
                <a:lnTo>
                  <a:pt x="14630400" y="0"/>
                </a:lnTo>
                <a:lnTo>
                  <a:pt x="14630400" y="1099060"/>
                </a:lnTo>
                <a:lnTo>
                  <a:pt x="10625288" y="1099060"/>
                </a:lnTo>
                <a:cubicBezTo>
                  <a:pt x="8951938" y="1099060"/>
                  <a:pt x="7595420" y="2455579"/>
                  <a:pt x="7595420" y="4128929"/>
                </a:cubicBezTo>
                <a:cubicBezTo>
                  <a:pt x="7595420" y="5802279"/>
                  <a:pt x="8951939" y="7158798"/>
                  <a:pt x="10625288" y="7158798"/>
                </a:cubicBezTo>
                <a:lnTo>
                  <a:pt x="14630400" y="7158797"/>
                </a:lnTo>
                <a:lnTo>
                  <a:pt x="14630400" y="8229600"/>
                </a:lnTo>
                <a:lnTo>
                  <a:pt x="0" y="822960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4608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6629401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4389120"/>
            <a:ext cx="6629402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8E5CBB9A-FE51-4F22-8CF4-563E85EA53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9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432A79B2-E76C-4713-8613-8DC91EE54A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101349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101349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43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3C8299-53E3-4F65-8A6F-4435BC86B2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175091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17509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49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September 16,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7" r:id="rId4"/>
    <p:sldLayoutId id="2147483681" r:id="rId5"/>
    <p:sldLayoutId id="2147483671" r:id="rId6"/>
    <p:sldLayoutId id="2147483687" r:id="rId7"/>
    <p:sldLayoutId id="2147483678" r:id="rId8"/>
    <p:sldLayoutId id="2147483675" r:id="rId9"/>
    <p:sldLayoutId id="2147483673" r:id="rId10"/>
    <p:sldLayoutId id="2147483676" r:id="rId11"/>
    <p:sldLayoutId id="2147483680" r:id="rId12"/>
    <p:sldLayoutId id="2147483686" r:id="rId13"/>
    <p:sldLayoutId id="2147483685" r:id="rId14"/>
    <p:sldLayoutId id="2147483659" r:id="rId15"/>
    <p:sldLayoutId id="2147483650" r:id="rId16"/>
    <p:sldLayoutId id="2147483666" r:id="rId17"/>
    <p:sldLayoutId id="2147483667" r:id="rId18"/>
    <p:sldLayoutId id="2147483652" r:id="rId19"/>
    <p:sldLayoutId id="2147483660" r:id="rId20"/>
    <p:sldLayoutId id="2147483662" r:id="rId21"/>
    <p:sldLayoutId id="2147483663" r:id="rId22"/>
    <p:sldLayoutId id="2147483651" r:id="rId23"/>
    <p:sldLayoutId id="2147483668" r:id="rId24"/>
    <p:sldLayoutId id="2147483669" r:id="rId25"/>
    <p:sldLayoutId id="2147483655" r:id="rId26"/>
    <p:sldLayoutId id="2147483661" r:id="rId2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3024" userDrawn="1">
          <p15:clr>
            <a:srgbClr val="F26B43"/>
          </p15:clr>
        </p15:guide>
        <p15:guide id="5" pos="3312" userDrawn="1">
          <p15:clr>
            <a:srgbClr val="F26B43"/>
          </p15:clr>
        </p15:guide>
        <p15:guide id="6" pos="4464" userDrawn="1">
          <p15:clr>
            <a:srgbClr val="F26B43"/>
          </p15:clr>
        </p15:guide>
        <p15:guide id="7" pos="4752" userDrawn="1">
          <p15:clr>
            <a:srgbClr val="F26B43"/>
          </p15:clr>
        </p15:guide>
        <p15:guide id="8" pos="5904" userDrawn="1">
          <p15:clr>
            <a:srgbClr val="F26B43"/>
          </p15:clr>
        </p15:guide>
        <p15:guide id="9" pos="6192" userDrawn="1">
          <p15:clr>
            <a:srgbClr val="F26B43"/>
          </p15:clr>
        </p15:guide>
        <p15:guide id="10" pos="7488" userDrawn="1">
          <p15:clr>
            <a:srgbClr val="F26B43"/>
          </p15:clr>
        </p15:guide>
        <p15:guide id="11" pos="8784" userDrawn="1">
          <p15:clr>
            <a:srgbClr val="F26B43"/>
          </p15:clr>
        </p15:guide>
        <p15:guide id="12" orient="horz" pos="1296" userDrawn="1">
          <p15:clr>
            <a:srgbClr val="F26B43"/>
          </p15:clr>
        </p15:guide>
        <p15:guide id="13" orient="horz" pos="4522" userDrawn="1">
          <p15:clr>
            <a:srgbClr val="F26B43"/>
          </p15:clr>
        </p15:guide>
        <p15:guide id="14" orient="horz" pos="48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dxc.com/DigitalExplorer/Digital-Explorer-Specs/issues/340" TargetMode="Externa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sei.co.uk/" TargetMode="Externa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F8FD8-0604-42A3-A6F1-211A7C6863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Digital Explorer @ DSEi</a:t>
            </a:r>
          </a:p>
        </p:txBody>
      </p:sp>
    </p:spTree>
    <p:extLst>
      <p:ext uri="{BB962C8B-B14F-4D97-AF65-F5344CB8AC3E}">
        <p14:creationId xmlns:p14="http://schemas.microsoft.com/office/powerpoint/2010/main" val="3571285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41457-ADF8-47A3-B1E1-B4A224B32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 Issues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37E48-D758-4F9C-A378-30CF6B49C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Defects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Timeout issue : random “loading workspace” timeout issue.  Resolved with control-R or F5 but shouldn’t happen (</a:t>
            </a:r>
            <a:r>
              <a:rPr lang="en-GB" b="0" dirty="0">
                <a:solidFill>
                  <a:schemeClr val="accent6"/>
                </a:solidFill>
              </a:rPr>
              <a:t>investigating</a:t>
            </a:r>
            <a:r>
              <a:rPr lang="en-GB" b="0" dirty="0"/>
              <a:t>) 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Workspaces : module hangs if “add from” is used whilst in Graph or Compare view (</a:t>
            </a:r>
            <a:r>
              <a:rPr lang="en-GB" b="0" dirty="0">
                <a:solidFill>
                  <a:schemeClr val="accent5"/>
                </a:solidFill>
              </a:rPr>
              <a:t>resolved</a:t>
            </a:r>
            <a:r>
              <a:rPr lang="en-GB" b="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Solutions : industry values dropped during edit (</a:t>
            </a:r>
            <a:r>
              <a:rPr lang="en-GB" b="0" dirty="0">
                <a:solidFill>
                  <a:schemeClr val="accent5"/>
                </a:solidFill>
              </a:rPr>
              <a:t>resolved</a:t>
            </a:r>
            <a:r>
              <a:rPr lang="en-GB" b="0" dirty="0"/>
              <a:t>)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UX issues</a:t>
            </a:r>
          </a:p>
          <a:p>
            <a:r>
              <a:rPr lang="en-GB" dirty="0"/>
              <a:t>Playbooks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Improve content page ~ give page titles for each page (</a:t>
            </a:r>
            <a:r>
              <a:rPr lang="en-GB" b="0" dirty="0">
                <a:solidFill>
                  <a:schemeClr val="accent6"/>
                </a:solidFill>
              </a:rPr>
              <a:t>added to backlog</a:t>
            </a:r>
            <a:r>
              <a:rPr lang="en-GB" b="0" dirty="0"/>
              <a:t>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Easier return to frontpage (</a:t>
            </a:r>
            <a:r>
              <a:rPr lang="en-GB" b="0" dirty="0">
                <a:solidFill>
                  <a:schemeClr val="accent5"/>
                </a:solidFill>
              </a:rPr>
              <a:t>resolved</a:t>
            </a:r>
            <a:r>
              <a:rPr lang="en-GB" b="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Risk table – allow author to define the default table dimensions (</a:t>
            </a:r>
            <a:r>
              <a:rPr lang="en-GB" b="0" dirty="0">
                <a:solidFill>
                  <a:schemeClr val="accent6"/>
                </a:solidFill>
              </a:rPr>
              <a:t>added to backlog</a:t>
            </a:r>
            <a:r>
              <a:rPr lang="en-GB" b="0" dirty="0"/>
              <a:t>) </a:t>
            </a:r>
          </a:p>
          <a:p>
            <a:endParaRPr lang="en-GB" dirty="0"/>
          </a:p>
          <a:p>
            <a:r>
              <a:rPr lang="en-GB" dirty="0"/>
              <a:t>	</a:t>
            </a:r>
          </a:p>
          <a:p>
            <a:r>
              <a:rPr lang="en-GB" dirty="0"/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9D6DFA-1B8D-4738-9F28-C818893E1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3840" y="639763"/>
            <a:ext cx="3656012" cy="1551916"/>
          </a:xfrm>
          <a:prstGeom prst="rect">
            <a:avLst/>
          </a:prstGeom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F2685635-74A1-41A8-B5BE-A8D8EC82E25B}"/>
              </a:ext>
            </a:extLst>
          </p:cNvPr>
          <p:cNvSpPr/>
          <p:nvPr/>
        </p:nvSpPr>
        <p:spPr>
          <a:xfrm>
            <a:off x="9223692" y="3639480"/>
            <a:ext cx="4836160" cy="3673474"/>
          </a:xfrm>
          <a:prstGeom prst="wedgeRectCallout">
            <a:avLst>
              <a:gd name="adj1" fmla="val -21673"/>
              <a:gd name="adj2" fmla="val 45075"/>
            </a:avLst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From a overall Digital Explorer viewpoint : </a:t>
            </a:r>
          </a:p>
          <a:p>
            <a:pPr algn="ctr"/>
            <a:r>
              <a:rPr lang="en-GB" sz="2400" dirty="0"/>
              <a:t>Issues and some defects where found, but the DSEi team worked with the DE product team.   Bringing valued UX feedback and improvement suggestions.</a:t>
            </a:r>
          </a:p>
          <a:p>
            <a:pPr algn="ctr"/>
            <a:endParaRPr lang="en-GB" sz="2400" dirty="0"/>
          </a:p>
          <a:p>
            <a:pPr algn="ctr"/>
            <a:r>
              <a:rPr lang="en-GB" sz="2400" dirty="0"/>
              <a:t>They didn’t change direction</a:t>
            </a:r>
          </a:p>
        </p:txBody>
      </p:sp>
    </p:spTree>
    <p:extLst>
      <p:ext uri="{BB962C8B-B14F-4D97-AF65-F5344CB8AC3E}">
        <p14:creationId xmlns:p14="http://schemas.microsoft.com/office/powerpoint/2010/main" val="72482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41457-ADF8-47A3-B1E1-B4A224B32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 Suggestions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AA599AF-209D-4585-86E9-7BA8CB7E4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More freedom to add trends, signals and connections within the workspace canvas</a:t>
            </a:r>
          </a:p>
          <a:p>
            <a:endParaRPr lang="en-GB" dirty="0"/>
          </a:p>
          <a:p>
            <a:r>
              <a:rPr lang="en-GB" dirty="0"/>
              <a:t>Single viewpoint of all connected content (</a:t>
            </a:r>
            <a:r>
              <a:rPr lang="en-GB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planned #340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910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4CD7C-94BD-4498-9F13-41C996DE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event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F5D18-23D0-44F5-92B7-47DF9672B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hlinkClick r:id="rId2"/>
              </a:rPr>
              <a:t>DSEi</a:t>
            </a:r>
            <a:r>
              <a:rPr lang="en-GB" dirty="0"/>
              <a:t> is the world’s largest joint defence and security event, held at the London Excel conference centre each year.   </a:t>
            </a:r>
          </a:p>
          <a:p>
            <a:endParaRPr lang="en-GB" dirty="0"/>
          </a:p>
          <a:p>
            <a:r>
              <a:rPr lang="en-GB" dirty="0"/>
              <a:t>35,000+ global attendees visit the event from over 35 countries</a:t>
            </a:r>
          </a:p>
          <a:p>
            <a:endParaRPr lang="en-GB" dirty="0"/>
          </a:p>
          <a:p>
            <a:r>
              <a:rPr lang="en-GB" dirty="0"/>
              <a:t>DXC sponsored the VIP lounge and had 2 booths on the main show flow. The key themes being positioned by DXC where: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Future Workplace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Cyber Security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Digital Training (</a:t>
            </a:r>
            <a:r>
              <a:rPr lang="en-GB" dirty="0" err="1"/>
              <a:t>inc.</a:t>
            </a:r>
            <a:r>
              <a:rPr lang="en-GB" dirty="0"/>
              <a:t> a VR training application developed by </a:t>
            </a:r>
            <a:r>
              <a:rPr lang="en-GB" dirty="0" err="1"/>
              <a:t>HPi</a:t>
            </a:r>
            <a:r>
              <a:rPr lang="en-GB" dirty="0"/>
              <a:t> and </a:t>
            </a:r>
            <a:r>
              <a:rPr lang="en-GB" dirty="0" err="1"/>
              <a:t>RenderMedia</a:t>
            </a:r>
            <a:r>
              <a:rPr lang="en-GB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Logistics and Supply </a:t>
            </a:r>
          </a:p>
          <a:p>
            <a:endParaRPr lang="en-GB" dirty="0"/>
          </a:p>
          <a:p>
            <a:r>
              <a:rPr lang="en-GB" dirty="0"/>
              <a:t>The VIP lounge was set-up to complement the DXC London Innovation Centre, with a large interactive video wall; which the team used to present, engage and analyse visitors digital challenges using the DXC Digital Explorer platform.</a:t>
            </a:r>
          </a:p>
        </p:txBody>
      </p:sp>
    </p:spTree>
    <p:extLst>
      <p:ext uri="{BB962C8B-B14F-4D97-AF65-F5344CB8AC3E}">
        <p14:creationId xmlns:p14="http://schemas.microsoft.com/office/powerpoint/2010/main" val="525152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oom with a large screen television&#10;&#10;Description automatically generated">
            <a:extLst>
              <a:ext uri="{FF2B5EF4-FFF2-40B4-BE49-F238E27FC236}">
                <a16:creationId xmlns:a16="http://schemas.microsoft.com/office/drawing/2014/main" id="{DFF8C58E-D662-4EA1-AC33-77EBA0666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132" y="1584960"/>
            <a:ext cx="4890347" cy="3667760"/>
          </a:xfrm>
          <a:prstGeom prst="rect">
            <a:avLst/>
          </a:prstGeom>
        </p:spPr>
      </p:pic>
      <p:pic>
        <p:nvPicPr>
          <p:cNvPr id="10" name="Picture 9" descr="A display in a store window&#10;&#10;Description automatically generated">
            <a:extLst>
              <a:ext uri="{FF2B5EF4-FFF2-40B4-BE49-F238E27FC236}">
                <a16:creationId xmlns:a16="http://schemas.microsoft.com/office/drawing/2014/main" id="{7B612FDA-645A-4A47-9BD9-0D91695C4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5921" y="1584960"/>
            <a:ext cx="4890347" cy="3667760"/>
          </a:xfrm>
          <a:prstGeom prst="rect">
            <a:avLst/>
          </a:prstGeom>
        </p:spPr>
      </p:pic>
      <p:pic>
        <p:nvPicPr>
          <p:cNvPr id="6" name="Picture 5" descr="A picture containing wall, indoor, monitor, table&#10;&#10;Description automatically generated">
            <a:extLst>
              <a:ext uri="{FF2B5EF4-FFF2-40B4-BE49-F238E27FC236}">
                <a16:creationId xmlns:a16="http://schemas.microsoft.com/office/drawing/2014/main" id="{7F142F0C-C45B-4A66-97A8-2A9C89D50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7520" y="1854199"/>
            <a:ext cx="7470988" cy="5603241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D5EF0E1A-3A46-4B9A-9B62-18AD5755E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VIP Lounge</a:t>
            </a:r>
          </a:p>
        </p:txBody>
      </p:sp>
    </p:spTree>
    <p:extLst>
      <p:ext uri="{BB962C8B-B14F-4D97-AF65-F5344CB8AC3E}">
        <p14:creationId xmlns:p14="http://schemas.microsoft.com/office/powerpoint/2010/main" val="955567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5EF0E1A-3A46-4B9A-9B62-18AD5755E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DXC Video Wall</a:t>
            </a:r>
          </a:p>
        </p:txBody>
      </p:sp>
      <p:pic>
        <p:nvPicPr>
          <p:cNvPr id="3" name="Picture 2" descr="A large room&#10;&#10;Description automatically generated">
            <a:extLst>
              <a:ext uri="{FF2B5EF4-FFF2-40B4-BE49-F238E27FC236}">
                <a16:creationId xmlns:a16="http://schemas.microsoft.com/office/drawing/2014/main" id="{A707AEEA-B9DD-47D6-A09E-E58118892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88" t="14458" r="1104" b="44980"/>
          <a:stretch/>
        </p:blipFill>
        <p:spPr>
          <a:xfrm rot="-60000">
            <a:off x="822449" y="1348581"/>
            <a:ext cx="12922491" cy="51183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541962E-4824-4553-8B4D-F8DB04E04EAB}"/>
              </a:ext>
            </a:extLst>
          </p:cNvPr>
          <p:cNvSpPr/>
          <p:nvPr/>
        </p:nvSpPr>
        <p:spPr>
          <a:xfrm>
            <a:off x="1617785" y="3739662"/>
            <a:ext cx="4278923" cy="243840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5A5337-2AC2-4A13-B20B-27C4D1AC920C}"/>
              </a:ext>
            </a:extLst>
          </p:cNvPr>
          <p:cNvSpPr/>
          <p:nvPr/>
        </p:nvSpPr>
        <p:spPr>
          <a:xfrm>
            <a:off x="9706708" y="3739662"/>
            <a:ext cx="3751385" cy="243840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27903A-0652-4643-836E-2775F9BBF03D}"/>
              </a:ext>
            </a:extLst>
          </p:cNvPr>
          <p:cNvSpPr/>
          <p:nvPr/>
        </p:nvSpPr>
        <p:spPr>
          <a:xfrm>
            <a:off x="5955323" y="3739662"/>
            <a:ext cx="3751385" cy="243840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457B3185-6E26-4D60-B5EC-C58A745D70B1}"/>
              </a:ext>
            </a:extLst>
          </p:cNvPr>
          <p:cNvSpPr/>
          <p:nvPr/>
        </p:nvSpPr>
        <p:spPr>
          <a:xfrm>
            <a:off x="2121877" y="6579276"/>
            <a:ext cx="3106615" cy="841432"/>
          </a:xfrm>
          <a:prstGeom prst="borderCallout1">
            <a:avLst>
              <a:gd name="adj1" fmla="val -32800"/>
              <a:gd name="adj2" fmla="val -14043"/>
              <a:gd name="adj3" fmla="val 49805"/>
              <a:gd name="adj4" fmla="val -6609"/>
            </a:avLst>
          </a:prstGeom>
          <a:noFill/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>
                <a:solidFill>
                  <a:schemeClr val="tx1"/>
                </a:solidFill>
              </a:rPr>
              <a:t>Digital Explorer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EC58E76F-419B-45CB-A11C-43009FA2AABB}"/>
              </a:ext>
            </a:extLst>
          </p:cNvPr>
          <p:cNvSpPr/>
          <p:nvPr/>
        </p:nvSpPr>
        <p:spPr>
          <a:xfrm>
            <a:off x="10745016" y="6570183"/>
            <a:ext cx="3106615" cy="841432"/>
          </a:xfrm>
          <a:prstGeom prst="borderCallout1">
            <a:avLst>
              <a:gd name="adj1" fmla="val -32800"/>
              <a:gd name="adj2" fmla="val -14043"/>
              <a:gd name="adj3" fmla="val 49805"/>
              <a:gd name="adj4" fmla="val -6609"/>
            </a:avLst>
          </a:prstGeom>
          <a:noFill/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>
                <a:solidFill>
                  <a:schemeClr val="tx1"/>
                </a:solidFill>
              </a:rPr>
              <a:t>Digital Explorer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4" name="Callout: Line 13">
            <a:extLst>
              <a:ext uri="{FF2B5EF4-FFF2-40B4-BE49-F238E27FC236}">
                <a16:creationId xmlns:a16="http://schemas.microsoft.com/office/drawing/2014/main" id="{E29711C9-2EAA-473D-A30A-73E7F791DBDB}"/>
              </a:ext>
            </a:extLst>
          </p:cNvPr>
          <p:cNvSpPr/>
          <p:nvPr/>
        </p:nvSpPr>
        <p:spPr>
          <a:xfrm>
            <a:off x="6600093" y="6561090"/>
            <a:ext cx="3106615" cy="841432"/>
          </a:xfrm>
          <a:prstGeom prst="borderCallout1">
            <a:avLst>
              <a:gd name="adj1" fmla="val -32800"/>
              <a:gd name="adj2" fmla="val -14043"/>
              <a:gd name="adj3" fmla="val 49805"/>
              <a:gd name="adj4" fmla="val -6609"/>
            </a:avLst>
          </a:prstGeom>
          <a:noFill/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Various DXC Videos</a:t>
            </a:r>
          </a:p>
        </p:txBody>
      </p:sp>
    </p:spTree>
    <p:extLst>
      <p:ext uri="{BB962C8B-B14F-4D97-AF65-F5344CB8AC3E}">
        <p14:creationId xmlns:p14="http://schemas.microsoft.com/office/powerpoint/2010/main" val="239717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4CD7C-94BD-4498-9F13-41C996DE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team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F5D18-23D0-44F5-92B7-47DF9672B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Paul O’Hanlon – Defence CT</a:t>
            </a:r>
          </a:p>
          <a:p>
            <a:r>
              <a:rPr lang="en-GB" dirty="0"/>
              <a:t>Miles Hutton – Strategic Sales Executive</a:t>
            </a:r>
          </a:p>
          <a:p>
            <a:r>
              <a:rPr lang="en-GB" dirty="0"/>
              <a:t>Dave Manning – Defence DSD</a:t>
            </a:r>
          </a:p>
          <a:p>
            <a:r>
              <a:rPr lang="en-GB" dirty="0"/>
              <a:t>Michael Guest – Defence ACT</a:t>
            </a:r>
          </a:p>
          <a:p>
            <a:r>
              <a:rPr lang="en-GB" dirty="0"/>
              <a:t>Vicki Corden - Marketing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586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1">
            <a:extLst>
              <a:ext uri="{FF2B5EF4-FFF2-40B4-BE49-F238E27FC236}">
                <a16:creationId xmlns:a16="http://schemas.microsoft.com/office/drawing/2014/main" id="{94874857-0614-43A0-983D-FC26E8ECA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39763"/>
            <a:ext cx="13258800" cy="1417636"/>
          </a:xfrm>
        </p:spPr>
        <p:txBody>
          <a:bodyPr/>
          <a:lstStyle/>
          <a:p>
            <a:r>
              <a:rPr lang="en-GB" dirty="0"/>
              <a:t>DSEi Digital Journey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96408B0-143C-4EB1-A529-1E9B92295AB8}"/>
              </a:ext>
            </a:extLst>
          </p:cNvPr>
          <p:cNvGrpSpPr/>
          <p:nvPr/>
        </p:nvGrpSpPr>
        <p:grpSpPr>
          <a:xfrm>
            <a:off x="11941338" y="6490481"/>
            <a:ext cx="1549766" cy="431833"/>
            <a:chOff x="11941338" y="6490481"/>
            <a:chExt cx="1549766" cy="43183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CF8F7C-8CB3-4461-B724-6802E0202E8C}"/>
                </a:ext>
              </a:extLst>
            </p:cNvPr>
            <p:cNvSpPr/>
            <p:nvPr/>
          </p:nvSpPr>
          <p:spPr>
            <a:xfrm>
              <a:off x="11941338" y="6490481"/>
              <a:ext cx="1549766" cy="431833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sz="1200" b="1" dirty="0"/>
                <a:t>Workspaces</a:t>
              </a:r>
            </a:p>
          </p:txBody>
        </p:sp>
        <p:sp>
          <p:nvSpPr>
            <p:cNvPr id="23" name="Freeform 121">
              <a:extLst>
                <a:ext uri="{FF2B5EF4-FFF2-40B4-BE49-F238E27FC236}">
                  <a16:creationId xmlns:a16="http://schemas.microsoft.com/office/drawing/2014/main" id="{BF20DC03-F16F-4D6F-998B-5A4961135718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2023255" y="6593973"/>
              <a:ext cx="384807" cy="224847"/>
            </a:xfrm>
            <a:custGeom>
              <a:avLst/>
              <a:gdLst>
                <a:gd name="T0" fmla="*/ 576 w 1152"/>
                <a:gd name="T1" fmla="*/ 571 h 672"/>
                <a:gd name="T2" fmla="*/ 336 w 1152"/>
                <a:gd name="T3" fmla="*/ 672 h 672"/>
                <a:gd name="T4" fmla="*/ 0 w 1152"/>
                <a:gd name="T5" fmla="*/ 336 h 672"/>
                <a:gd name="T6" fmla="*/ 336 w 1152"/>
                <a:gd name="T7" fmla="*/ 0 h 672"/>
                <a:gd name="T8" fmla="*/ 576 w 1152"/>
                <a:gd name="T9" fmla="*/ 101 h 672"/>
                <a:gd name="T10" fmla="*/ 480 w 1152"/>
                <a:gd name="T11" fmla="*/ 336 h 672"/>
                <a:gd name="T12" fmla="*/ 576 w 1152"/>
                <a:gd name="T13" fmla="*/ 571 h 672"/>
                <a:gd name="T14" fmla="*/ 816 w 1152"/>
                <a:gd name="T15" fmla="*/ 0 h 672"/>
                <a:gd name="T16" fmla="*/ 576 w 1152"/>
                <a:gd name="T17" fmla="*/ 101 h 672"/>
                <a:gd name="T18" fmla="*/ 672 w 1152"/>
                <a:gd name="T19" fmla="*/ 336 h 672"/>
                <a:gd name="T20" fmla="*/ 576 w 1152"/>
                <a:gd name="T21" fmla="*/ 571 h 672"/>
                <a:gd name="T22" fmla="*/ 816 w 1152"/>
                <a:gd name="T23" fmla="*/ 672 h 672"/>
                <a:gd name="T24" fmla="*/ 1152 w 1152"/>
                <a:gd name="T25" fmla="*/ 336 h 672"/>
                <a:gd name="T26" fmla="*/ 816 w 1152"/>
                <a:gd name="T27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52" h="672">
                  <a:moveTo>
                    <a:pt x="576" y="571"/>
                  </a:moveTo>
                  <a:cubicBezTo>
                    <a:pt x="515" y="633"/>
                    <a:pt x="430" y="672"/>
                    <a:pt x="336" y="672"/>
                  </a:cubicBezTo>
                  <a:cubicBezTo>
                    <a:pt x="150" y="672"/>
                    <a:pt x="0" y="522"/>
                    <a:pt x="0" y="336"/>
                  </a:cubicBezTo>
                  <a:cubicBezTo>
                    <a:pt x="0" y="150"/>
                    <a:pt x="150" y="0"/>
                    <a:pt x="336" y="0"/>
                  </a:cubicBezTo>
                  <a:cubicBezTo>
                    <a:pt x="430" y="0"/>
                    <a:pt x="515" y="39"/>
                    <a:pt x="576" y="101"/>
                  </a:cubicBezTo>
                  <a:cubicBezTo>
                    <a:pt x="517" y="162"/>
                    <a:pt x="480" y="244"/>
                    <a:pt x="480" y="336"/>
                  </a:cubicBezTo>
                  <a:cubicBezTo>
                    <a:pt x="480" y="428"/>
                    <a:pt x="517" y="510"/>
                    <a:pt x="576" y="571"/>
                  </a:cubicBezTo>
                  <a:close/>
                  <a:moveTo>
                    <a:pt x="816" y="0"/>
                  </a:moveTo>
                  <a:cubicBezTo>
                    <a:pt x="722" y="0"/>
                    <a:pt x="637" y="39"/>
                    <a:pt x="576" y="101"/>
                  </a:cubicBezTo>
                  <a:cubicBezTo>
                    <a:pt x="635" y="162"/>
                    <a:pt x="672" y="244"/>
                    <a:pt x="672" y="336"/>
                  </a:cubicBezTo>
                  <a:cubicBezTo>
                    <a:pt x="672" y="428"/>
                    <a:pt x="635" y="510"/>
                    <a:pt x="576" y="571"/>
                  </a:cubicBezTo>
                  <a:cubicBezTo>
                    <a:pt x="637" y="633"/>
                    <a:pt x="722" y="672"/>
                    <a:pt x="816" y="672"/>
                  </a:cubicBezTo>
                  <a:cubicBezTo>
                    <a:pt x="1002" y="672"/>
                    <a:pt x="1152" y="522"/>
                    <a:pt x="1152" y="336"/>
                  </a:cubicBezTo>
                  <a:cubicBezTo>
                    <a:pt x="1152" y="150"/>
                    <a:pt x="1002" y="0"/>
                    <a:pt x="8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EC7D16-8104-4EA0-A7C9-D1327E4A5F72}"/>
              </a:ext>
            </a:extLst>
          </p:cNvPr>
          <p:cNvGrpSpPr/>
          <p:nvPr/>
        </p:nvGrpSpPr>
        <p:grpSpPr>
          <a:xfrm>
            <a:off x="1121893" y="5953784"/>
            <a:ext cx="10637929" cy="1577277"/>
            <a:chOff x="1121893" y="5953784"/>
            <a:chExt cx="10637929" cy="1577277"/>
          </a:xfrm>
        </p:grpSpPr>
        <p:sp>
          <p:nvSpPr>
            <p:cNvPr id="93" name="Rectangle: Rounded Corners 92">
              <a:extLst>
                <a:ext uri="{FF2B5EF4-FFF2-40B4-BE49-F238E27FC236}">
                  <a16:creationId xmlns:a16="http://schemas.microsoft.com/office/drawing/2014/main" id="{176E2534-B025-4E69-898C-1245533FCC69}"/>
                </a:ext>
              </a:extLst>
            </p:cNvPr>
            <p:cNvSpPr/>
            <p:nvPr/>
          </p:nvSpPr>
          <p:spPr>
            <a:xfrm>
              <a:off x="1121893" y="5953784"/>
              <a:ext cx="10637929" cy="1577277"/>
            </a:xfrm>
            <a:prstGeom prst="roundRect">
              <a:avLst>
                <a:gd name="adj" fmla="val 0"/>
              </a:avLst>
            </a:prstGeom>
            <a:solidFill>
              <a:srgbClr val="FAFAFA"/>
            </a:solidFill>
            <a:ln>
              <a:solidFill>
                <a:schemeClr val="accent3"/>
              </a:solidFill>
              <a:prstDash val="lgDash"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GB" sz="1100" i="1" dirty="0">
                  <a:solidFill>
                    <a:schemeClr val="tx1"/>
                  </a:solidFill>
                </a:rPr>
                <a:t>Reference materials</a:t>
              </a:r>
            </a:p>
          </p:txBody>
        </p: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408C3405-0A30-4BF6-AE82-F7088C59BF19}"/>
                </a:ext>
              </a:extLst>
            </p:cNvPr>
            <p:cNvGrpSpPr/>
            <p:nvPr/>
          </p:nvGrpSpPr>
          <p:grpSpPr>
            <a:xfrm>
              <a:off x="1616813" y="6237415"/>
              <a:ext cx="9648088" cy="1010014"/>
              <a:chOff x="1175856" y="5605444"/>
              <a:chExt cx="9648088" cy="101001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956CEADB-5220-4896-A2B6-11DB2D78482B}"/>
                  </a:ext>
                </a:extLst>
              </p:cNvPr>
              <p:cNvGrpSpPr/>
              <p:nvPr/>
            </p:nvGrpSpPr>
            <p:grpSpPr>
              <a:xfrm>
                <a:off x="1175856" y="5605444"/>
                <a:ext cx="9549596" cy="431833"/>
                <a:chOff x="163550" y="5423680"/>
                <a:chExt cx="9549596" cy="431833"/>
              </a:xfrm>
            </p:grpSpPr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50106C34-9A5F-4BEE-B382-5E5B9590C5EB}"/>
                    </a:ext>
                  </a:extLst>
                </p:cNvPr>
                <p:cNvCxnSpPr>
                  <a:cxnSpLocks/>
                  <a:endCxn id="101" idx="3"/>
                </p:cNvCxnSpPr>
                <p:nvPr/>
              </p:nvCxnSpPr>
              <p:spPr bwMode="auto">
                <a:xfrm flipH="1">
                  <a:off x="1713316" y="5639597"/>
                  <a:ext cx="7999830" cy="0"/>
                </a:xfrm>
                <a:prstGeom prst="line">
                  <a:avLst/>
                </a:prstGeom>
                <a:solidFill>
                  <a:schemeClr val="accent1"/>
                </a:solidFill>
                <a:ln w="50800" cap="rnd" cmpd="sng" algn="ctr">
                  <a:solidFill>
                    <a:schemeClr val="accent6"/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732D660C-0D3C-4B90-AAA4-290E2EF930DF}"/>
                    </a:ext>
                  </a:extLst>
                </p:cNvPr>
                <p:cNvSpPr/>
                <p:nvPr/>
              </p:nvSpPr>
              <p:spPr>
                <a:xfrm>
                  <a:off x="163550" y="5423680"/>
                  <a:ext cx="1549766" cy="431833"/>
                </a:xfrm>
                <a:prstGeom prst="rect">
                  <a:avLst/>
                </a:prstGeom>
                <a:solidFill>
                  <a:schemeClr val="accent6"/>
                </a:solidFill>
                <a:ln w="19050">
                  <a:solidFill>
                    <a:schemeClr val="accent6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n-GB" sz="1200" b="1" dirty="0">
                      <a:solidFill>
                        <a:schemeClr val="tx1"/>
                      </a:solidFill>
                    </a:rPr>
                    <a:t>Solutions</a:t>
                  </a:r>
                </a:p>
              </p:txBody>
            </p: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AF9A0D64-02FC-438D-9DB7-313FF9AA5464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209374" y="5504596"/>
                  <a:ext cx="270000" cy="270000"/>
                  <a:chOff x="9857502" y="48105692"/>
                  <a:chExt cx="822325" cy="823912"/>
                </a:xfrm>
                <a:solidFill>
                  <a:schemeClr val="tx1"/>
                </a:solidFill>
              </p:grpSpPr>
              <p:sp>
                <p:nvSpPr>
                  <p:cNvPr id="104" name="Freeform 80">
                    <a:extLst>
                      <a:ext uri="{FF2B5EF4-FFF2-40B4-BE49-F238E27FC236}">
                        <a16:creationId xmlns:a16="http://schemas.microsoft.com/office/drawing/2014/main" id="{9E2265C0-7427-4235-9CC2-470E199681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857502" y="48243804"/>
                    <a:ext cx="685800" cy="685800"/>
                  </a:xfrm>
                  <a:custGeom>
                    <a:avLst/>
                    <a:gdLst>
                      <a:gd name="T0" fmla="*/ 345 w 432"/>
                      <a:gd name="T1" fmla="*/ 346 h 432"/>
                      <a:gd name="T2" fmla="*/ 86 w 432"/>
                      <a:gd name="T3" fmla="*/ 346 h 432"/>
                      <a:gd name="T4" fmla="*/ 86 w 432"/>
                      <a:gd name="T5" fmla="*/ 86 h 432"/>
                      <a:gd name="T6" fmla="*/ 216 w 432"/>
                      <a:gd name="T7" fmla="*/ 86 h 432"/>
                      <a:gd name="T8" fmla="*/ 216 w 432"/>
                      <a:gd name="T9" fmla="*/ 0 h 432"/>
                      <a:gd name="T10" fmla="*/ 0 w 432"/>
                      <a:gd name="T11" fmla="*/ 0 h 432"/>
                      <a:gd name="T12" fmla="*/ 0 w 432"/>
                      <a:gd name="T13" fmla="*/ 432 h 432"/>
                      <a:gd name="T14" fmla="*/ 432 w 432"/>
                      <a:gd name="T15" fmla="*/ 432 h 432"/>
                      <a:gd name="T16" fmla="*/ 432 w 432"/>
                      <a:gd name="T17" fmla="*/ 216 h 432"/>
                      <a:gd name="T18" fmla="*/ 345 w 432"/>
                      <a:gd name="T19" fmla="*/ 216 h 432"/>
                      <a:gd name="T20" fmla="*/ 345 w 432"/>
                      <a:gd name="T21" fmla="*/ 346 h 4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32" h="432">
                        <a:moveTo>
                          <a:pt x="345" y="346"/>
                        </a:moveTo>
                        <a:lnTo>
                          <a:pt x="86" y="346"/>
                        </a:lnTo>
                        <a:lnTo>
                          <a:pt x="86" y="86"/>
                        </a:lnTo>
                        <a:lnTo>
                          <a:pt x="216" y="86"/>
                        </a:lnTo>
                        <a:lnTo>
                          <a:pt x="216" y="0"/>
                        </a:lnTo>
                        <a:lnTo>
                          <a:pt x="0" y="0"/>
                        </a:lnTo>
                        <a:lnTo>
                          <a:pt x="0" y="432"/>
                        </a:lnTo>
                        <a:lnTo>
                          <a:pt x="432" y="432"/>
                        </a:lnTo>
                        <a:lnTo>
                          <a:pt x="432" y="216"/>
                        </a:lnTo>
                        <a:lnTo>
                          <a:pt x="345" y="216"/>
                        </a:lnTo>
                        <a:lnTo>
                          <a:pt x="345" y="34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07" name="Freeform 81">
                    <a:extLst>
                      <a:ext uri="{FF2B5EF4-FFF2-40B4-BE49-F238E27FC236}">
                        <a16:creationId xmlns:a16="http://schemas.microsoft.com/office/drawing/2014/main" id="{52E1CE1D-7B66-4EAF-8E5D-FCBC53204B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336927" y="48105692"/>
                    <a:ext cx="342900" cy="342900"/>
                  </a:xfrm>
                  <a:custGeom>
                    <a:avLst/>
                    <a:gdLst>
                      <a:gd name="T0" fmla="*/ 0 w 216"/>
                      <a:gd name="T1" fmla="*/ 87 h 216"/>
                      <a:gd name="T2" fmla="*/ 130 w 216"/>
                      <a:gd name="T3" fmla="*/ 87 h 216"/>
                      <a:gd name="T4" fmla="*/ 130 w 216"/>
                      <a:gd name="T5" fmla="*/ 216 h 216"/>
                      <a:gd name="T6" fmla="*/ 216 w 216"/>
                      <a:gd name="T7" fmla="*/ 216 h 216"/>
                      <a:gd name="T8" fmla="*/ 216 w 216"/>
                      <a:gd name="T9" fmla="*/ 0 h 216"/>
                      <a:gd name="T10" fmla="*/ 0 w 216"/>
                      <a:gd name="T11" fmla="*/ 0 h 216"/>
                      <a:gd name="T12" fmla="*/ 0 w 216"/>
                      <a:gd name="T13" fmla="*/ 87 h 2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6" h="216">
                        <a:moveTo>
                          <a:pt x="0" y="87"/>
                        </a:moveTo>
                        <a:lnTo>
                          <a:pt x="130" y="87"/>
                        </a:lnTo>
                        <a:lnTo>
                          <a:pt x="130" y="216"/>
                        </a:lnTo>
                        <a:lnTo>
                          <a:pt x="216" y="216"/>
                        </a:lnTo>
                        <a:lnTo>
                          <a:pt x="216" y="0"/>
                        </a:lnTo>
                        <a:lnTo>
                          <a:pt x="0" y="0"/>
                        </a:lnTo>
                        <a:lnTo>
                          <a:pt x="0" y="8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08" name="Rectangle 82">
                    <a:extLst>
                      <a:ext uri="{FF2B5EF4-FFF2-40B4-BE49-F238E27FC236}">
                        <a16:creationId xmlns:a16="http://schemas.microsoft.com/office/drawing/2014/main" id="{F772D67C-2103-4782-97E7-8912A9FFAB3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0132140" y="48518442"/>
                    <a:ext cx="136525" cy="136525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3665D790-F881-4B47-9344-E027982B67C6}"/>
                  </a:ext>
                </a:extLst>
              </p:cNvPr>
              <p:cNvGrpSpPr/>
              <p:nvPr/>
            </p:nvGrpSpPr>
            <p:grpSpPr>
              <a:xfrm>
                <a:off x="1175856" y="6183625"/>
                <a:ext cx="9648088" cy="431833"/>
                <a:chOff x="163550" y="6650558"/>
                <a:chExt cx="9648088" cy="431833"/>
              </a:xfrm>
            </p:grpSpPr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DD4586FD-7D29-4D80-B85E-02176123441C}"/>
                    </a:ext>
                  </a:extLst>
                </p:cNvPr>
                <p:cNvCxnSpPr>
                  <a:cxnSpLocks/>
                  <a:endCxn id="116" idx="3"/>
                </p:cNvCxnSpPr>
                <p:nvPr/>
              </p:nvCxnSpPr>
              <p:spPr bwMode="auto">
                <a:xfrm flipH="1">
                  <a:off x="1713316" y="6866475"/>
                  <a:ext cx="8098322" cy="0"/>
                </a:xfrm>
                <a:prstGeom prst="line">
                  <a:avLst/>
                </a:prstGeom>
                <a:solidFill>
                  <a:schemeClr val="accent1"/>
                </a:solidFill>
                <a:ln w="50800" cap="rnd" cmpd="sng" algn="ctr">
                  <a:solidFill>
                    <a:schemeClr val="accent3"/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4CF5C821-C1BC-4265-8487-B3A54C079D7A}"/>
                    </a:ext>
                  </a:extLst>
                </p:cNvPr>
                <p:cNvSpPr/>
                <p:nvPr/>
              </p:nvSpPr>
              <p:spPr>
                <a:xfrm>
                  <a:off x="163550" y="6650558"/>
                  <a:ext cx="1549766" cy="431833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solidFill>
                    <a:schemeClr val="accent3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n-GB" sz="1200" b="1" dirty="0">
                      <a:solidFill>
                        <a:schemeClr val="tx1"/>
                      </a:solidFill>
                    </a:rPr>
                    <a:t>Trends</a:t>
                  </a:r>
                </a:p>
              </p:txBody>
            </p:sp>
            <p:sp>
              <p:nvSpPr>
                <p:cNvPr id="119" name="Freeform 96">
                  <a:extLst>
                    <a:ext uri="{FF2B5EF4-FFF2-40B4-BE49-F238E27FC236}">
                      <a16:creationId xmlns:a16="http://schemas.microsoft.com/office/drawing/2014/main" id="{7EA6E5ED-4239-43C8-BD02-AABC6E20223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6916" y="6731474"/>
                  <a:ext cx="270000" cy="270000"/>
                </a:xfrm>
                <a:custGeom>
                  <a:avLst/>
                  <a:gdLst>
                    <a:gd name="T0" fmla="*/ 1152 w 1152"/>
                    <a:gd name="T1" fmla="*/ 336 h 1152"/>
                    <a:gd name="T2" fmla="*/ 1062 w 1152"/>
                    <a:gd name="T3" fmla="*/ 312 h 1152"/>
                    <a:gd name="T4" fmla="*/ 774 w 1152"/>
                    <a:gd name="T5" fmla="*/ 168 h 1152"/>
                    <a:gd name="T6" fmla="*/ 1104 w 1152"/>
                    <a:gd name="T7" fmla="*/ 192 h 1152"/>
                    <a:gd name="T8" fmla="*/ 1104 w 1152"/>
                    <a:gd name="T9" fmla="*/ 96 h 1152"/>
                    <a:gd name="T10" fmla="*/ 731 w 1152"/>
                    <a:gd name="T11" fmla="*/ 120 h 1152"/>
                    <a:gd name="T12" fmla="*/ 0 w 1152"/>
                    <a:gd name="T13" fmla="*/ 432 h 1152"/>
                    <a:gd name="T14" fmla="*/ 336 w 1152"/>
                    <a:gd name="T15" fmla="*/ 912 h 1152"/>
                    <a:gd name="T16" fmla="*/ 768 w 1152"/>
                    <a:gd name="T17" fmla="*/ 1152 h 1152"/>
                    <a:gd name="T18" fmla="*/ 847 w 1152"/>
                    <a:gd name="T19" fmla="*/ 552 h 1152"/>
                    <a:gd name="T20" fmla="*/ 1104 w 1152"/>
                    <a:gd name="T21" fmla="*/ 576 h 1152"/>
                    <a:gd name="T22" fmla="*/ 1104 w 1152"/>
                    <a:gd name="T23" fmla="*/ 480 h 1152"/>
                    <a:gd name="T24" fmla="*/ 858 w 1152"/>
                    <a:gd name="T25" fmla="*/ 504 h 1152"/>
                    <a:gd name="T26" fmla="*/ 858 w 1152"/>
                    <a:gd name="T27" fmla="*/ 360 h 1152"/>
                    <a:gd name="T28" fmla="*/ 1104 w 1152"/>
                    <a:gd name="T29" fmla="*/ 384 h 1152"/>
                    <a:gd name="T30" fmla="*/ 760 w 1152"/>
                    <a:gd name="T31" fmla="*/ 504 h 1152"/>
                    <a:gd name="T32" fmla="*/ 670 w 1152"/>
                    <a:gd name="T33" fmla="*/ 444 h 1152"/>
                    <a:gd name="T34" fmla="*/ 624 w 1152"/>
                    <a:gd name="T35" fmla="*/ 384 h 1152"/>
                    <a:gd name="T36" fmla="*/ 624 w 1152"/>
                    <a:gd name="T37" fmla="*/ 480 h 1152"/>
                    <a:gd name="T38" fmla="*/ 710 w 1152"/>
                    <a:gd name="T39" fmla="*/ 552 h 1152"/>
                    <a:gd name="T40" fmla="*/ 670 w 1152"/>
                    <a:gd name="T41" fmla="*/ 670 h 1152"/>
                    <a:gd name="T42" fmla="*/ 96 w 1152"/>
                    <a:gd name="T43" fmla="*/ 432 h 1152"/>
                    <a:gd name="T44" fmla="*/ 596 w 1152"/>
                    <a:gd name="T45" fmla="*/ 139 h 1152"/>
                    <a:gd name="T46" fmla="*/ 528 w 1152"/>
                    <a:gd name="T47" fmla="*/ 192 h 1152"/>
                    <a:gd name="T48" fmla="*/ 528 w 1152"/>
                    <a:gd name="T49" fmla="*/ 288 h 1152"/>
                    <a:gd name="T50" fmla="*/ 574 w 1152"/>
                    <a:gd name="T51" fmla="*/ 228 h 1152"/>
                    <a:gd name="T52" fmla="*/ 640 w 1152"/>
                    <a:gd name="T53" fmla="*/ 168 h 1152"/>
                    <a:gd name="T54" fmla="*/ 442 w 1152"/>
                    <a:gd name="T55" fmla="*/ 312 h 1152"/>
                    <a:gd name="T56" fmla="*/ 384 w 1152"/>
                    <a:gd name="T57" fmla="*/ 240 h 1152"/>
                    <a:gd name="T58" fmla="*/ 288 w 1152"/>
                    <a:gd name="T59" fmla="*/ 240 h 1152"/>
                    <a:gd name="T60" fmla="*/ 348 w 1152"/>
                    <a:gd name="T61" fmla="*/ 286 h 1152"/>
                    <a:gd name="T62" fmla="*/ 760 w 1152"/>
                    <a:gd name="T63" fmla="*/ 360 h 1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152" h="1152">
                      <a:moveTo>
                        <a:pt x="1104" y="384"/>
                      </a:moveTo>
                      <a:cubicBezTo>
                        <a:pt x="1131" y="384"/>
                        <a:pt x="1152" y="363"/>
                        <a:pt x="1152" y="336"/>
                      </a:cubicBezTo>
                      <a:cubicBezTo>
                        <a:pt x="1152" y="309"/>
                        <a:pt x="1131" y="288"/>
                        <a:pt x="1104" y="288"/>
                      </a:cubicBezTo>
                      <a:cubicBezTo>
                        <a:pt x="1086" y="288"/>
                        <a:pt x="1071" y="298"/>
                        <a:pt x="1062" y="312"/>
                      </a:cubicBezTo>
                      <a:cubicBezTo>
                        <a:pt x="847" y="312"/>
                        <a:pt x="847" y="312"/>
                        <a:pt x="847" y="312"/>
                      </a:cubicBezTo>
                      <a:cubicBezTo>
                        <a:pt x="832" y="259"/>
                        <a:pt x="807" y="210"/>
                        <a:pt x="774" y="168"/>
                      </a:cubicBezTo>
                      <a:cubicBezTo>
                        <a:pt x="1062" y="168"/>
                        <a:pt x="1062" y="168"/>
                        <a:pt x="1062" y="168"/>
                      </a:cubicBezTo>
                      <a:cubicBezTo>
                        <a:pt x="1071" y="182"/>
                        <a:pt x="1086" y="192"/>
                        <a:pt x="1104" y="192"/>
                      </a:cubicBezTo>
                      <a:cubicBezTo>
                        <a:pt x="1131" y="192"/>
                        <a:pt x="1152" y="171"/>
                        <a:pt x="1152" y="144"/>
                      </a:cubicBezTo>
                      <a:cubicBezTo>
                        <a:pt x="1152" y="117"/>
                        <a:pt x="1131" y="96"/>
                        <a:pt x="1104" y="96"/>
                      </a:cubicBezTo>
                      <a:cubicBezTo>
                        <a:pt x="1086" y="96"/>
                        <a:pt x="1071" y="106"/>
                        <a:pt x="1062" y="120"/>
                      </a:cubicBezTo>
                      <a:cubicBezTo>
                        <a:pt x="731" y="120"/>
                        <a:pt x="731" y="120"/>
                        <a:pt x="731" y="120"/>
                      </a:cubicBezTo>
                      <a:cubicBezTo>
                        <a:pt x="653" y="46"/>
                        <a:pt x="548" y="0"/>
                        <a:pt x="432" y="0"/>
                      </a:cubicBezTo>
                      <a:cubicBezTo>
                        <a:pt x="193" y="0"/>
                        <a:pt x="0" y="193"/>
                        <a:pt x="0" y="432"/>
                      </a:cubicBezTo>
                      <a:cubicBezTo>
                        <a:pt x="0" y="912"/>
                        <a:pt x="0" y="912"/>
                        <a:pt x="0" y="912"/>
                      </a:cubicBezTo>
                      <a:cubicBezTo>
                        <a:pt x="336" y="912"/>
                        <a:pt x="336" y="912"/>
                        <a:pt x="336" y="912"/>
                      </a:cubicBezTo>
                      <a:cubicBezTo>
                        <a:pt x="336" y="1152"/>
                        <a:pt x="336" y="1152"/>
                        <a:pt x="336" y="1152"/>
                      </a:cubicBezTo>
                      <a:cubicBezTo>
                        <a:pt x="768" y="1152"/>
                        <a:pt x="768" y="1152"/>
                        <a:pt x="768" y="1152"/>
                      </a:cubicBezTo>
                      <a:cubicBezTo>
                        <a:pt x="768" y="704"/>
                        <a:pt x="768" y="704"/>
                        <a:pt x="768" y="704"/>
                      </a:cubicBezTo>
                      <a:cubicBezTo>
                        <a:pt x="804" y="659"/>
                        <a:pt x="831" y="608"/>
                        <a:pt x="847" y="552"/>
                      </a:cubicBezTo>
                      <a:cubicBezTo>
                        <a:pt x="1062" y="552"/>
                        <a:pt x="1062" y="552"/>
                        <a:pt x="1062" y="552"/>
                      </a:cubicBezTo>
                      <a:cubicBezTo>
                        <a:pt x="1071" y="566"/>
                        <a:pt x="1086" y="576"/>
                        <a:pt x="1104" y="576"/>
                      </a:cubicBezTo>
                      <a:cubicBezTo>
                        <a:pt x="1131" y="576"/>
                        <a:pt x="1152" y="555"/>
                        <a:pt x="1152" y="528"/>
                      </a:cubicBezTo>
                      <a:cubicBezTo>
                        <a:pt x="1152" y="501"/>
                        <a:pt x="1131" y="480"/>
                        <a:pt x="1104" y="480"/>
                      </a:cubicBezTo>
                      <a:cubicBezTo>
                        <a:pt x="1086" y="480"/>
                        <a:pt x="1071" y="490"/>
                        <a:pt x="1062" y="504"/>
                      </a:cubicBezTo>
                      <a:cubicBezTo>
                        <a:pt x="858" y="504"/>
                        <a:pt x="858" y="504"/>
                        <a:pt x="858" y="504"/>
                      </a:cubicBezTo>
                      <a:cubicBezTo>
                        <a:pt x="862" y="481"/>
                        <a:pt x="864" y="457"/>
                        <a:pt x="864" y="432"/>
                      </a:cubicBezTo>
                      <a:cubicBezTo>
                        <a:pt x="864" y="407"/>
                        <a:pt x="862" y="383"/>
                        <a:pt x="858" y="360"/>
                      </a:cubicBezTo>
                      <a:cubicBezTo>
                        <a:pt x="1062" y="360"/>
                        <a:pt x="1062" y="360"/>
                        <a:pt x="1062" y="360"/>
                      </a:cubicBezTo>
                      <a:cubicBezTo>
                        <a:pt x="1071" y="374"/>
                        <a:pt x="1086" y="384"/>
                        <a:pt x="1104" y="384"/>
                      </a:cubicBezTo>
                      <a:close/>
                      <a:moveTo>
                        <a:pt x="768" y="432"/>
                      </a:moveTo>
                      <a:cubicBezTo>
                        <a:pt x="768" y="457"/>
                        <a:pt x="765" y="481"/>
                        <a:pt x="760" y="504"/>
                      </a:cubicBezTo>
                      <a:cubicBezTo>
                        <a:pt x="730" y="504"/>
                        <a:pt x="730" y="504"/>
                        <a:pt x="730" y="504"/>
                      </a:cubicBezTo>
                      <a:cubicBezTo>
                        <a:pt x="670" y="444"/>
                        <a:pt x="670" y="444"/>
                        <a:pt x="670" y="444"/>
                      </a:cubicBezTo>
                      <a:cubicBezTo>
                        <a:pt x="671" y="440"/>
                        <a:pt x="672" y="436"/>
                        <a:pt x="672" y="432"/>
                      </a:cubicBezTo>
                      <a:cubicBezTo>
                        <a:pt x="672" y="405"/>
                        <a:pt x="651" y="384"/>
                        <a:pt x="624" y="384"/>
                      </a:cubicBezTo>
                      <a:cubicBezTo>
                        <a:pt x="597" y="384"/>
                        <a:pt x="576" y="405"/>
                        <a:pt x="576" y="432"/>
                      </a:cubicBezTo>
                      <a:cubicBezTo>
                        <a:pt x="576" y="459"/>
                        <a:pt x="597" y="480"/>
                        <a:pt x="624" y="480"/>
                      </a:cubicBezTo>
                      <a:cubicBezTo>
                        <a:pt x="628" y="480"/>
                        <a:pt x="632" y="479"/>
                        <a:pt x="636" y="478"/>
                      </a:cubicBezTo>
                      <a:cubicBezTo>
                        <a:pt x="710" y="552"/>
                        <a:pt x="710" y="552"/>
                        <a:pt x="710" y="552"/>
                      </a:cubicBezTo>
                      <a:cubicBezTo>
                        <a:pt x="746" y="552"/>
                        <a:pt x="746" y="552"/>
                        <a:pt x="746" y="552"/>
                      </a:cubicBezTo>
                      <a:cubicBezTo>
                        <a:pt x="729" y="597"/>
                        <a:pt x="703" y="636"/>
                        <a:pt x="670" y="670"/>
                      </a:cubicBezTo>
                      <a:cubicBezTo>
                        <a:pt x="432" y="432"/>
                        <a:pt x="432" y="432"/>
                        <a:pt x="432" y="432"/>
                      </a:cubicBezTo>
                      <a:cubicBezTo>
                        <a:pt x="96" y="432"/>
                        <a:pt x="96" y="432"/>
                        <a:pt x="96" y="432"/>
                      </a:cubicBezTo>
                      <a:cubicBezTo>
                        <a:pt x="96" y="246"/>
                        <a:pt x="246" y="96"/>
                        <a:pt x="432" y="96"/>
                      </a:cubicBezTo>
                      <a:cubicBezTo>
                        <a:pt x="491" y="96"/>
                        <a:pt x="547" y="111"/>
                        <a:pt x="596" y="139"/>
                      </a:cubicBezTo>
                      <a:cubicBezTo>
                        <a:pt x="540" y="194"/>
                        <a:pt x="540" y="194"/>
                        <a:pt x="540" y="194"/>
                      </a:cubicBezTo>
                      <a:cubicBezTo>
                        <a:pt x="536" y="193"/>
                        <a:pt x="532" y="192"/>
                        <a:pt x="528" y="192"/>
                      </a:cubicBezTo>
                      <a:cubicBezTo>
                        <a:pt x="501" y="192"/>
                        <a:pt x="480" y="213"/>
                        <a:pt x="480" y="240"/>
                      </a:cubicBezTo>
                      <a:cubicBezTo>
                        <a:pt x="480" y="267"/>
                        <a:pt x="501" y="288"/>
                        <a:pt x="528" y="288"/>
                      </a:cubicBezTo>
                      <a:cubicBezTo>
                        <a:pt x="555" y="288"/>
                        <a:pt x="576" y="267"/>
                        <a:pt x="576" y="240"/>
                      </a:cubicBezTo>
                      <a:cubicBezTo>
                        <a:pt x="576" y="236"/>
                        <a:pt x="575" y="232"/>
                        <a:pt x="574" y="228"/>
                      </a:cubicBezTo>
                      <a:cubicBezTo>
                        <a:pt x="634" y="168"/>
                        <a:pt x="634" y="168"/>
                        <a:pt x="634" y="168"/>
                      </a:cubicBezTo>
                      <a:cubicBezTo>
                        <a:pt x="640" y="168"/>
                        <a:pt x="640" y="168"/>
                        <a:pt x="640" y="168"/>
                      </a:cubicBezTo>
                      <a:cubicBezTo>
                        <a:pt x="687" y="205"/>
                        <a:pt x="724" y="255"/>
                        <a:pt x="746" y="312"/>
                      </a:cubicBezTo>
                      <a:cubicBezTo>
                        <a:pt x="442" y="312"/>
                        <a:pt x="442" y="312"/>
                        <a:pt x="442" y="312"/>
                      </a:cubicBezTo>
                      <a:cubicBezTo>
                        <a:pt x="382" y="252"/>
                        <a:pt x="382" y="252"/>
                        <a:pt x="382" y="252"/>
                      </a:cubicBezTo>
                      <a:cubicBezTo>
                        <a:pt x="383" y="248"/>
                        <a:pt x="384" y="244"/>
                        <a:pt x="384" y="240"/>
                      </a:cubicBezTo>
                      <a:cubicBezTo>
                        <a:pt x="384" y="213"/>
                        <a:pt x="363" y="192"/>
                        <a:pt x="336" y="192"/>
                      </a:cubicBezTo>
                      <a:cubicBezTo>
                        <a:pt x="309" y="192"/>
                        <a:pt x="288" y="213"/>
                        <a:pt x="288" y="240"/>
                      </a:cubicBezTo>
                      <a:cubicBezTo>
                        <a:pt x="288" y="267"/>
                        <a:pt x="309" y="288"/>
                        <a:pt x="336" y="288"/>
                      </a:cubicBezTo>
                      <a:cubicBezTo>
                        <a:pt x="340" y="288"/>
                        <a:pt x="344" y="287"/>
                        <a:pt x="348" y="286"/>
                      </a:cubicBezTo>
                      <a:cubicBezTo>
                        <a:pt x="422" y="360"/>
                        <a:pt x="422" y="360"/>
                        <a:pt x="422" y="360"/>
                      </a:cubicBezTo>
                      <a:cubicBezTo>
                        <a:pt x="760" y="360"/>
                        <a:pt x="760" y="360"/>
                        <a:pt x="760" y="360"/>
                      </a:cubicBezTo>
                      <a:cubicBezTo>
                        <a:pt x="765" y="383"/>
                        <a:pt x="768" y="407"/>
                        <a:pt x="768" y="432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4DDC1212-C0B6-4B5A-A1F1-34A5D5D9DCC4}"/>
              </a:ext>
            </a:extLst>
          </p:cNvPr>
          <p:cNvGrpSpPr/>
          <p:nvPr/>
        </p:nvGrpSpPr>
        <p:grpSpPr>
          <a:xfrm>
            <a:off x="11938302" y="7031513"/>
            <a:ext cx="1549766" cy="431833"/>
            <a:chOff x="6204340" y="3542365"/>
            <a:chExt cx="1549766" cy="431833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EB8D57B-996F-4221-82B1-DA1E89020159}"/>
                </a:ext>
              </a:extLst>
            </p:cNvPr>
            <p:cNvSpPr/>
            <p:nvPr/>
          </p:nvSpPr>
          <p:spPr>
            <a:xfrm>
              <a:off x="6204340" y="3542365"/>
              <a:ext cx="1549766" cy="431833"/>
            </a:xfrm>
            <a:prstGeom prst="rect">
              <a:avLst/>
            </a:prstGeom>
            <a:solidFill>
              <a:schemeClr val="accent5"/>
            </a:solidFill>
            <a:ln w="19050">
              <a:solidFill>
                <a:schemeClr val="accent5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sz="1200" b="1" dirty="0">
                  <a:solidFill>
                    <a:schemeClr val="tx1"/>
                  </a:solidFill>
                </a:rPr>
                <a:t>Roadmaps</a:t>
              </a:r>
              <a:endParaRPr lang="en-GB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6F1C3012-BFD1-4DF1-813A-90D787EC9E8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84254" y="3623280"/>
              <a:ext cx="270000" cy="270000"/>
              <a:chOff x="8373533" y="48106486"/>
              <a:chExt cx="822325" cy="822325"/>
            </a:xfrm>
            <a:solidFill>
              <a:schemeClr val="tx1"/>
            </a:solidFill>
          </p:grpSpPr>
          <p:sp>
            <p:nvSpPr>
              <p:cNvPr id="149" name="Freeform 74">
                <a:extLst>
                  <a:ext uri="{FF2B5EF4-FFF2-40B4-BE49-F238E27FC236}">
                    <a16:creationId xmlns:a16="http://schemas.microsoft.com/office/drawing/2014/main" id="{A6D99993-EAE4-41AB-A637-17139953C6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3533" y="48243011"/>
                <a:ext cx="685800" cy="685800"/>
              </a:xfrm>
              <a:custGeom>
                <a:avLst/>
                <a:gdLst>
                  <a:gd name="T0" fmla="*/ 480 w 960"/>
                  <a:gd name="T1" fmla="*/ 768 h 960"/>
                  <a:gd name="T2" fmla="*/ 768 w 960"/>
                  <a:gd name="T3" fmla="*/ 480 h 960"/>
                  <a:gd name="T4" fmla="*/ 960 w 960"/>
                  <a:gd name="T5" fmla="*/ 480 h 960"/>
                  <a:gd name="T6" fmla="*/ 480 w 960"/>
                  <a:gd name="T7" fmla="*/ 960 h 960"/>
                  <a:gd name="T8" fmla="*/ 0 w 960"/>
                  <a:gd name="T9" fmla="*/ 480 h 960"/>
                  <a:gd name="T10" fmla="*/ 480 w 960"/>
                  <a:gd name="T11" fmla="*/ 0 h 960"/>
                  <a:gd name="T12" fmla="*/ 480 w 960"/>
                  <a:gd name="T13" fmla="*/ 192 h 960"/>
                  <a:gd name="T14" fmla="*/ 192 w 960"/>
                  <a:gd name="T15" fmla="*/ 480 h 960"/>
                  <a:gd name="T16" fmla="*/ 480 w 960"/>
                  <a:gd name="T17" fmla="*/ 768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60" h="960">
                    <a:moveTo>
                      <a:pt x="480" y="768"/>
                    </a:moveTo>
                    <a:cubicBezTo>
                      <a:pt x="639" y="768"/>
                      <a:pt x="768" y="639"/>
                      <a:pt x="768" y="480"/>
                    </a:cubicBezTo>
                    <a:cubicBezTo>
                      <a:pt x="960" y="480"/>
                      <a:pt x="960" y="480"/>
                      <a:pt x="960" y="480"/>
                    </a:cubicBezTo>
                    <a:cubicBezTo>
                      <a:pt x="960" y="745"/>
                      <a:pt x="745" y="960"/>
                      <a:pt x="480" y="960"/>
                    </a:cubicBezTo>
                    <a:cubicBezTo>
                      <a:pt x="215" y="960"/>
                      <a:pt x="0" y="745"/>
                      <a:pt x="0" y="480"/>
                    </a:cubicBezTo>
                    <a:cubicBezTo>
                      <a:pt x="0" y="215"/>
                      <a:pt x="215" y="0"/>
                      <a:pt x="480" y="0"/>
                    </a:cubicBezTo>
                    <a:cubicBezTo>
                      <a:pt x="480" y="192"/>
                      <a:pt x="480" y="192"/>
                      <a:pt x="480" y="192"/>
                    </a:cubicBezTo>
                    <a:cubicBezTo>
                      <a:pt x="321" y="192"/>
                      <a:pt x="192" y="321"/>
                      <a:pt x="192" y="480"/>
                    </a:cubicBezTo>
                    <a:cubicBezTo>
                      <a:pt x="192" y="639"/>
                      <a:pt x="321" y="768"/>
                      <a:pt x="480" y="76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75">
                <a:extLst>
                  <a:ext uri="{FF2B5EF4-FFF2-40B4-BE49-F238E27FC236}">
                    <a16:creationId xmlns:a16="http://schemas.microsoft.com/office/drawing/2014/main" id="{F7F06CA6-30D8-483C-9BE9-8C5A694BF1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52958" y="48106486"/>
                <a:ext cx="342900" cy="342900"/>
              </a:xfrm>
              <a:custGeom>
                <a:avLst/>
                <a:gdLst>
                  <a:gd name="T0" fmla="*/ 0 w 480"/>
                  <a:gd name="T1" fmla="*/ 0 h 480"/>
                  <a:gd name="T2" fmla="*/ 0 w 480"/>
                  <a:gd name="T3" fmla="*/ 192 h 480"/>
                  <a:gd name="T4" fmla="*/ 288 w 480"/>
                  <a:gd name="T5" fmla="*/ 480 h 480"/>
                  <a:gd name="T6" fmla="*/ 480 w 480"/>
                  <a:gd name="T7" fmla="*/ 480 h 480"/>
                  <a:gd name="T8" fmla="*/ 0 w 480"/>
                  <a:gd name="T9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" h="480">
                    <a:moveTo>
                      <a:pt x="0" y="0"/>
                    </a:moveTo>
                    <a:cubicBezTo>
                      <a:pt x="0" y="192"/>
                      <a:pt x="0" y="192"/>
                      <a:pt x="0" y="192"/>
                    </a:cubicBezTo>
                    <a:cubicBezTo>
                      <a:pt x="159" y="192"/>
                      <a:pt x="288" y="321"/>
                      <a:pt x="288" y="480"/>
                    </a:cubicBezTo>
                    <a:cubicBezTo>
                      <a:pt x="480" y="480"/>
                      <a:pt x="480" y="480"/>
                      <a:pt x="480" y="480"/>
                    </a:cubicBezTo>
                    <a:cubicBezTo>
                      <a:pt x="480" y="215"/>
                      <a:pt x="265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Oval 76">
                <a:extLst>
                  <a:ext uri="{FF2B5EF4-FFF2-40B4-BE49-F238E27FC236}">
                    <a16:creationId xmlns:a16="http://schemas.microsoft.com/office/drawing/2014/main" id="{10F830E3-9D28-4D20-9731-90891D6E80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8171" y="48517649"/>
                <a:ext cx="136525" cy="136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1F9CC7C0-B291-4872-9768-AC07158A8EBE}"/>
              </a:ext>
            </a:extLst>
          </p:cNvPr>
          <p:cNvGrpSpPr/>
          <p:nvPr/>
        </p:nvGrpSpPr>
        <p:grpSpPr>
          <a:xfrm>
            <a:off x="11938302" y="5949448"/>
            <a:ext cx="1549766" cy="431833"/>
            <a:chOff x="11333241" y="6539020"/>
            <a:chExt cx="1549766" cy="431833"/>
          </a:xfrm>
        </p:grpSpPr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13DEC814-2762-4946-8808-A6FAE7CE3F3E}"/>
                </a:ext>
              </a:extLst>
            </p:cNvPr>
            <p:cNvSpPr/>
            <p:nvPr/>
          </p:nvSpPr>
          <p:spPr>
            <a:xfrm>
              <a:off x="11333241" y="6539020"/>
              <a:ext cx="1549766" cy="431833"/>
            </a:xfrm>
            <a:prstGeom prst="rect">
              <a:avLst/>
            </a:prstGeom>
            <a:solidFill>
              <a:schemeClr val="accent4"/>
            </a:solidFill>
            <a:ln w="19050">
              <a:solidFill>
                <a:schemeClr val="accent4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sz="1200" b="1" dirty="0">
                  <a:solidFill>
                    <a:schemeClr val="tx1"/>
                  </a:solidFill>
                </a:rPr>
                <a:t>Playbooks</a:t>
              </a:r>
              <a:endParaRPr lang="en-GB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58" name="Freeform 77">
              <a:extLst>
                <a:ext uri="{FF2B5EF4-FFF2-40B4-BE49-F238E27FC236}">
                  <a16:creationId xmlns:a16="http://schemas.microsoft.com/office/drawing/2014/main" id="{0B91D04E-02AA-473E-82AE-F1EC192CEB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13155" y="6619936"/>
              <a:ext cx="270000" cy="270000"/>
            </a:xfrm>
            <a:custGeom>
              <a:avLst/>
              <a:gdLst>
                <a:gd name="T0" fmla="*/ 864 w 1056"/>
                <a:gd name="T1" fmla="*/ 480 h 960"/>
                <a:gd name="T2" fmla="*/ 1056 w 1056"/>
                <a:gd name="T3" fmla="*/ 480 h 960"/>
                <a:gd name="T4" fmla="*/ 1056 w 1056"/>
                <a:gd name="T5" fmla="*/ 768 h 960"/>
                <a:gd name="T6" fmla="*/ 864 w 1056"/>
                <a:gd name="T7" fmla="*/ 960 h 960"/>
                <a:gd name="T8" fmla="*/ 192 w 1056"/>
                <a:gd name="T9" fmla="*/ 960 h 960"/>
                <a:gd name="T10" fmla="*/ 0 w 1056"/>
                <a:gd name="T11" fmla="*/ 768 h 960"/>
                <a:gd name="T12" fmla="*/ 0 w 1056"/>
                <a:gd name="T13" fmla="*/ 0 h 960"/>
                <a:gd name="T14" fmla="*/ 864 w 1056"/>
                <a:gd name="T15" fmla="*/ 0 h 960"/>
                <a:gd name="T16" fmla="*/ 864 w 1056"/>
                <a:gd name="T17" fmla="*/ 480 h 960"/>
                <a:gd name="T18" fmla="*/ 480 w 1056"/>
                <a:gd name="T19" fmla="*/ 96 h 960"/>
                <a:gd name="T20" fmla="*/ 96 w 1056"/>
                <a:gd name="T21" fmla="*/ 96 h 960"/>
                <a:gd name="T22" fmla="*/ 96 w 1056"/>
                <a:gd name="T23" fmla="*/ 384 h 960"/>
                <a:gd name="T24" fmla="*/ 480 w 1056"/>
                <a:gd name="T25" fmla="*/ 384 h 960"/>
                <a:gd name="T26" fmla="*/ 480 w 1056"/>
                <a:gd name="T27" fmla="*/ 96 h 960"/>
                <a:gd name="T28" fmla="*/ 768 w 1056"/>
                <a:gd name="T29" fmla="*/ 96 h 960"/>
                <a:gd name="T30" fmla="*/ 576 w 1056"/>
                <a:gd name="T31" fmla="*/ 96 h 960"/>
                <a:gd name="T32" fmla="*/ 576 w 1056"/>
                <a:gd name="T33" fmla="*/ 192 h 960"/>
                <a:gd name="T34" fmla="*/ 768 w 1056"/>
                <a:gd name="T35" fmla="*/ 192 h 960"/>
                <a:gd name="T36" fmla="*/ 768 w 1056"/>
                <a:gd name="T37" fmla="*/ 96 h 960"/>
                <a:gd name="T38" fmla="*/ 768 w 1056"/>
                <a:gd name="T39" fmla="*/ 288 h 960"/>
                <a:gd name="T40" fmla="*/ 576 w 1056"/>
                <a:gd name="T41" fmla="*/ 288 h 960"/>
                <a:gd name="T42" fmla="*/ 576 w 1056"/>
                <a:gd name="T43" fmla="*/ 384 h 960"/>
                <a:gd name="T44" fmla="*/ 768 w 1056"/>
                <a:gd name="T45" fmla="*/ 384 h 960"/>
                <a:gd name="T46" fmla="*/ 768 w 1056"/>
                <a:gd name="T47" fmla="*/ 288 h 960"/>
                <a:gd name="T48" fmla="*/ 768 w 1056"/>
                <a:gd name="T49" fmla="*/ 480 h 960"/>
                <a:gd name="T50" fmla="*/ 96 w 1056"/>
                <a:gd name="T51" fmla="*/ 480 h 960"/>
                <a:gd name="T52" fmla="*/ 96 w 1056"/>
                <a:gd name="T53" fmla="*/ 576 h 960"/>
                <a:gd name="T54" fmla="*/ 768 w 1056"/>
                <a:gd name="T55" fmla="*/ 576 h 960"/>
                <a:gd name="T56" fmla="*/ 768 w 1056"/>
                <a:gd name="T57" fmla="*/ 480 h 960"/>
                <a:gd name="T58" fmla="*/ 768 w 1056"/>
                <a:gd name="T59" fmla="*/ 672 h 960"/>
                <a:gd name="T60" fmla="*/ 96 w 1056"/>
                <a:gd name="T61" fmla="*/ 672 h 960"/>
                <a:gd name="T62" fmla="*/ 96 w 1056"/>
                <a:gd name="T63" fmla="*/ 768 h 960"/>
                <a:gd name="T64" fmla="*/ 768 w 1056"/>
                <a:gd name="T65" fmla="*/ 768 h 960"/>
                <a:gd name="T66" fmla="*/ 768 w 1056"/>
                <a:gd name="T67" fmla="*/ 672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56" h="960">
                  <a:moveTo>
                    <a:pt x="864" y="480"/>
                  </a:moveTo>
                  <a:cubicBezTo>
                    <a:pt x="1056" y="480"/>
                    <a:pt x="1056" y="480"/>
                    <a:pt x="1056" y="480"/>
                  </a:cubicBezTo>
                  <a:cubicBezTo>
                    <a:pt x="1056" y="768"/>
                    <a:pt x="1056" y="768"/>
                    <a:pt x="1056" y="768"/>
                  </a:cubicBezTo>
                  <a:cubicBezTo>
                    <a:pt x="1056" y="874"/>
                    <a:pt x="970" y="960"/>
                    <a:pt x="864" y="960"/>
                  </a:cubicBezTo>
                  <a:cubicBezTo>
                    <a:pt x="192" y="960"/>
                    <a:pt x="192" y="960"/>
                    <a:pt x="192" y="960"/>
                  </a:cubicBezTo>
                  <a:cubicBezTo>
                    <a:pt x="86" y="960"/>
                    <a:pt x="0" y="874"/>
                    <a:pt x="0" y="76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4" y="0"/>
                    <a:pt x="864" y="0"/>
                    <a:pt x="864" y="0"/>
                  </a:cubicBezTo>
                  <a:lnTo>
                    <a:pt x="864" y="480"/>
                  </a:lnTo>
                  <a:close/>
                  <a:moveTo>
                    <a:pt x="480" y="96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96" y="384"/>
                    <a:pt x="96" y="384"/>
                    <a:pt x="96" y="384"/>
                  </a:cubicBezTo>
                  <a:cubicBezTo>
                    <a:pt x="480" y="384"/>
                    <a:pt x="480" y="384"/>
                    <a:pt x="480" y="384"/>
                  </a:cubicBezTo>
                  <a:lnTo>
                    <a:pt x="480" y="96"/>
                  </a:lnTo>
                  <a:close/>
                  <a:moveTo>
                    <a:pt x="768" y="96"/>
                  </a:moveTo>
                  <a:cubicBezTo>
                    <a:pt x="576" y="96"/>
                    <a:pt x="576" y="96"/>
                    <a:pt x="576" y="96"/>
                  </a:cubicBezTo>
                  <a:cubicBezTo>
                    <a:pt x="576" y="192"/>
                    <a:pt x="576" y="192"/>
                    <a:pt x="576" y="192"/>
                  </a:cubicBezTo>
                  <a:cubicBezTo>
                    <a:pt x="768" y="192"/>
                    <a:pt x="768" y="192"/>
                    <a:pt x="768" y="192"/>
                  </a:cubicBezTo>
                  <a:lnTo>
                    <a:pt x="768" y="96"/>
                  </a:lnTo>
                  <a:close/>
                  <a:moveTo>
                    <a:pt x="768" y="288"/>
                  </a:moveTo>
                  <a:cubicBezTo>
                    <a:pt x="576" y="288"/>
                    <a:pt x="576" y="288"/>
                    <a:pt x="576" y="288"/>
                  </a:cubicBezTo>
                  <a:cubicBezTo>
                    <a:pt x="576" y="384"/>
                    <a:pt x="576" y="384"/>
                    <a:pt x="576" y="384"/>
                  </a:cubicBezTo>
                  <a:cubicBezTo>
                    <a:pt x="768" y="384"/>
                    <a:pt x="768" y="384"/>
                    <a:pt x="768" y="384"/>
                  </a:cubicBezTo>
                  <a:lnTo>
                    <a:pt x="768" y="288"/>
                  </a:lnTo>
                  <a:close/>
                  <a:moveTo>
                    <a:pt x="768" y="480"/>
                  </a:moveTo>
                  <a:cubicBezTo>
                    <a:pt x="96" y="480"/>
                    <a:pt x="96" y="480"/>
                    <a:pt x="96" y="480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768" y="576"/>
                    <a:pt x="768" y="576"/>
                    <a:pt x="768" y="576"/>
                  </a:cubicBezTo>
                  <a:lnTo>
                    <a:pt x="768" y="480"/>
                  </a:lnTo>
                  <a:close/>
                  <a:moveTo>
                    <a:pt x="768" y="672"/>
                  </a:moveTo>
                  <a:cubicBezTo>
                    <a:pt x="96" y="672"/>
                    <a:pt x="96" y="672"/>
                    <a:pt x="96" y="672"/>
                  </a:cubicBezTo>
                  <a:cubicBezTo>
                    <a:pt x="96" y="768"/>
                    <a:pt x="96" y="768"/>
                    <a:pt x="96" y="768"/>
                  </a:cubicBezTo>
                  <a:cubicBezTo>
                    <a:pt x="768" y="768"/>
                    <a:pt x="768" y="768"/>
                    <a:pt x="768" y="768"/>
                  </a:cubicBezTo>
                  <a:lnTo>
                    <a:pt x="768" y="67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39B9409-B9A3-4192-89C6-C2D226238E98}"/>
              </a:ext>
            </a:extLst>
          </p:cNvPr>
          <p:cNvGrpSpPr/>
          <p:nvPr/>
        </p:nvGrpSpPr>
        <p:grpSpPr>
          <a:xfrm>
            <a:off x="2208903" y="1623878"/>
            <a:ext cx="10195190" cy="4078749"/>
            <a:chOff x="1994077" y="1623878"/>
            <a:chExt cx="10195190" cy="40787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F29318CD-6B89-44F1-BAC1-F761EE1FDA49}"/>
                </a:ext>
              </a:extLst>
            </p:cNvPr>
            <p:cNvSpPr/>
            <p:nvPr/>
          </p:nvSpPr>
          <p:spPr>
            <a:xfrm>
              <a:off x="1994077" y="1623878"/>
              <a:ext cx="10195190" cy="4078749"/>
            </a:xfrm>
            <a:prstGeom prst="roundRect">
              <a:avLst>
                <a:gd name="adj" fmla="val 2011"/>
              </a:avLst>
            </a:prstGeom>
            <a:solidFill>
              <a:srgbClr val="FAFAFA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GB" sz="1600" dirty="0">
                  <a:solidFill>
                    <a:schemeClr val="accent2"/>
                  </a:solidFill>
                </a:rPr>
                <a:t>Understand the Client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23CDB35-A7D1-4338-84BF-45804031324A}"/>
                </a:ext>
              </a:extLst>
            </p:cNvPr>
            <p:cNvGrpSpPr/>
            <p:nvPr/>
          </p:nvGrpSpPr>
          <p:grpSpPr>
            <a:xfrm>
              <a:off x="2071305" y="2450009"/>
              <a:ext cx="10117962" cy="2426486"/>
              <a:chOff x="2071305" y="2203650"/>
              <a:chExt cx="10117962" cy="2426486"/>
            </a:xfrm>
          </p:grpSpPr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CE0E7E0-EDC9-4AD1-B982-B8B8A7B75E66}"/>
                  </a:ext>
                </a:extLst>
              </p:cNvPr>
              <p:cNvSpPr txBox="1"/>
              <p:nvPr/>
            </p:nvSpPr>
            <p:spPr>
              <a:xfrm>
                <a:off x="10047958" y="2807358"/>
                <a:ext cx="2141309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l"/>
                <a:r>
                  <a:rPr lang="en-GB" dirty="0"/>
                  <a:t>Complete and distribute</a:t>
                </a:r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55505007-2301-4EF4-9484-35729C18DBCC}"/>
                  </a:ext>
                </a:extLst>
              </p:cNvPr>
              <p:cNvCxnSpPr>
                <a:cxnSpLocks/>
                <a:endCxn id="182" idx="19"/>
              </p:cNvCxnSpPr>
              <p:nvPr/>
            </p:nvCxnSpPr>
            <p:spPr bwMode="auto">
              <a:xfrm flipV="1">
                <a:off x="4046422" y="3650905"/>
                <a:ext cx="3031350" cy="9556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lg" len="lg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913B137-B94F-46CC-A21B-FA702633F81E}"/>
                  </a:ext>
                </a:extLst>
              </p:cNvPr>
              <p:cNvSpPr txBox="1"/>
              <p:nvPr/>
            </p:nvSpPr>
            <p:spPr>
              <a:xfrm rot="18900000">
                <a:off x="4716607" y="2887854"/>
                <a:ext cx="1627438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l"/>
                <a:r>
                  <a:rPr lang="en-GB" dirty="0"/>
                  <a:t>Create/Seed Workspace</a:t>
                </a:r>
              </a:p>
            </p:txBody>
          </p:sp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1D79AED7-7DBF-49CA-AAB5-4CB2168BF6D0}"/>
                  </a:ext>
                </a:extLst>
              </p:cNvPr>
              <p:cNvSpPr/>
              <p:nvPr/>
            </p:nvSpPr>
            <p:spPr>
              <a:xfrm>
                <a:off x="5411398" y="3537350"/>
                <a:ext cx="738184" cy="246222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3AF93CA7-A63E-4E08-BC6E-3E35BB45D52E}"/>
                  </a:ext>
                </a:extLst>
              </p:cNvPr>
              <p:cNvSpPr txBox="1"/>
              <p:nvPr/>
            </p:nvSpPr>
            <p:spPr>
              <a:xfrm>
                <a:off x="5129660" y="3752866"/>
                <a:ext cx="1301661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ctr"/>
                <a:r>
                  <a:rPr lang="en-GB" b="1" dirty="0"/>
                  <a:t>Discuss and Analyse</a:t>
                </a:r>
              </a:p>
            </p:txBody>
          </p: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6D073671-809D-4695-A949-2249D33113B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726335" y="3085226"/>
                <a:ext cx="2998413" cy="0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5C3A6974-93DC-4288-AC2E-E0B6AE023D7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738885" y="4230031"/>
                <a:ext cx="3308574" cy="0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2B8B99EA-69AD-42E5-8413-117CA0946B54}"/>
                  </a:ext>
                </a:extLst>
              </p:cNvPr>
              <p:cNvSpPr/>
              <p:nvPr/>
            </p:nvSpPr>
            <p:spPr>
              <a:xfrm>
                <a:off x="8447989" y="4103194"/>
                <a:ext cx="738184" cy="246222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/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1746D0FD-C64B-43F6-8FD9-089FF7C27676}"/>
                  </a:ext>
                </a:extLst>
              </p:cNvPr>
              <p:cNvSpPr txBox="1"/>
              <p:nvPr/>
            </p:nvSpPr>
            <p:spPr>
              <a:xfrm>
                <a:off x="7998044" y="4383915"/>
                <a:ext cx="1638073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ctr"/>
                <a:r>
                  <a:rPr lang="en-GB" b="1" dirty="0"/>
                  <a:t>Develop Roadmap</a:t>
                </a:r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66A9BD6E-227A-435D-9FA7-947F3EBBEC78}"/>
                  </a:ext>
                </a:extLst>
              </p:cNvPr>
              <p:cNvSpPr/>
              <p:nvPr/>
            </p:nvSpPr>
            <p:spPr>
              <a:xfrm rot="16200000">
                <a:off x="9248282" y="2962116"/>
                <a:ext cx="246221" cy="246221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 dirty="0"/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8BC8DD30-F663-40BE-9E2C-554C2A3EA821}"/>
                  </a:ext>
                </a:extLst>
              </p:cNvPr>
              <p:cNvSpPr txBox="1"/>
              <p:nvPr/>
            </p:nvSpPr>
            <p:spPr>
              <a:xfrm rot="18900000">
                <a:off x="9199981" y="2441979"/>
                <a:ext cx="1193140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l"/>
                <a:r>
                  <a:rPr lang="en-GB" dirty="0"/>
                  <a:t>Conclude session</a:t>
                </a:r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99F232FD-6256-408A-8077-19774188AD48}"/>
                  </a:ext>
                </a:extLst>
              </p:cNvPr>
              <p:cNvSpPr/>
              <p:nvPr/>
            </p:nvSpPr>
            <p:spPr>
              <a:xfrm rot="16200000">
                <a:off x="9458064" y="4105058"/>
                <a:ext cx="246221" cy="246221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 dirty="0"/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5AAB7365-CF82-4091-9211-0C9EA015F390}"/>
                  </a:ext>
                </a:extLst>
              </p:cNvPr>
              <p:cNvSpPr txBox="1"/>
              <p:nvPr/>
            </p:nvSpPr>
            <p:spPr>
              <a:xfrm rot="18900000">
                <a:off x="9451388" y="3498325"/>
                <a:ext cx="1193140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l"/>
                <a:r>
                  <a:rPr lang="en-GB" dirty="0"/>
                  <a:t>Confirm key ideas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7897C6AC-CB7A-45F0-8574-BB5230EBE477}"/>
                  </a:ext>
                </a:extLst>
              </p:cNvPr>
              <p:cNvSpPr txBox="1"/>
              <p:nvPr/>
            </p:nvSpPr>
            <p:spPr>
              <a:xfrm rot="18900000">
                <a:off x="10200363" y="3586598"/>
                <a:ext cx="1193140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l"/>
                <a:r>
                  <a:rPr lang="en-GB" dirty="0"/>
                  <a:t>Conclude session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3D02952-6946-4006-AD96-34CAC370A6DB}"/>
                  </a:ext>
                </a:extLst>
              </p:cNvPr>
              <p:cNvSpPr txBox="1"/>
              <p:nvPr/>
            </p:nvSpPr>
            <p:spPr>
              <a:xfrm>
                <a:off x="10842298" y="3946711"/>
                <a:ext cx="1346969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l"/>
                <a:r>
                  <a:rPr lang="en-GB" dirty="0"/>
                  <a:t>Develop Post DSEi</a:t>
                </a:r>
              </a:p>
            </p:txBody>
          </p: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C9F88267-E054-4B53-BC20-C08CA5EF49E8}"/>
                  </a:ext>
                </a:extLst>
              </p:cNvPr>
              <p:cNvCxnSpPr>
                <a:cxnSpLocks/>
                <a:stCxn id="127" idx="4"/>
              </p:cNvCxnSpPr>
              <p:nvPr/>
            </p:nvCxnSpPr>
            <p:spPr bwMode="auto">
              <a:xfrm>
                <a:off x="10498983" y="4228168"/>
                <a:ext cx="1559869" cy="0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5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89654FAF-8C07-45B5-9502-392C7B64226C}"/>
                  </a:ext>
                </a:extLst>
              </p:cNvPr>
              <p:cNvSpPr txBox="1"/>
              <p:nvPr/>
            </p:nvSpPr>
            <p:spPr>
              <a:xfrm rot="18900000">
                <a:off x="2071305" y="2292978"/>
                <a:ext cx="1704313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l"/>
                <a:r>
                  <a:rPr lang="en-GB" dirty="0"/>
                  <a:t>Introductions</a:t>
                </a: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49928412-E670-468C-B288-245C6B59E769}"/>
                  </a:ext>
                </a:extLst>
              </p:cNvPr>
              <p:cNvSpPr txBox="1"/>
              <p:nvPr/>
            </p:nvSpPr>
            <p:spPr>
              <a:xfrm rot="18900000">
                <a:off x="2710296" y="2203650"/>
                <a:ext cx="1801330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l"/>
                <a:r>
                  <a:rPr lang="en-GB" dirty="0"/>
                  <a:t>Explain DXC’s Digital</a:t>
                </a:r>
                <a:br>
                  <a:rPr lang="en-GB" dirty="0"/>
                </a:br>
                <a:r>
                  <a:rPr lang="en-GB" dirty="0"/>
                  <a:t>Transformation approach</a:t>
                </a:r>
              </a:p>
            </p:txBody>
          </p: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4CE9E03A-0075-45C3-9BFC-11D33607115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2077302" y="3102390"/>
                <a:ext cx="1404825" cy="1080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1C659784-EA45-44FA-9DC1-5785CE80404C}"/>
                  </a:ext>
                </a:extLst>
              </p:cNvPr>
              <p:cNvSpPr/>
              <p:nvPr/>
            </p:nvSpPr>
            <p:spPr>
              <a:xfrm rot="16200000">
                <a:off x="2190859" y="2985349"/>
                <a:ext cx="246221" cy="246221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 dirty="0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8EF83D27-A7B7-4587-ACB9-740E6A544600}"/>
                  </a:ext>
                </a:extLst>
              </p:cNvPr>
              <p:cNvSpPr/>
              <p:nvPr/>
            </p:nvSpPr>
            <p:spPr>
              <a:xfrm rot="16200000">
                <a:off x="2787872" y="2985214"/>
                <a:ext cx="246221" cy="246221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 dirty="0"/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82AA59AA-DE7A-4837-86CB-C816564DFC04}"/>
                  </a:ext>
                </a:extLst>
              </p:cNvPr>
              <p:cNvSpPr/>
              <p:nvPr/>
            </p:nvSpPr>
            <p:spPr>
              <a:xfrm rot="16200000">
                <a:off x="4806574" y="3537351"/>
                <a:ext cx="246221" cy="246221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 dirty="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1B3F7D95-284C-4D23-94DA-9B83D91D71E4}"/>
                  </a:ext>
                </a:extLst>
              </p:cNvPr>
              <p:cNvSpPr/>
              <p:nvPr/>
            </p:nvSpPr>
            <p:spPr>
              <a:xfrm rot="16200000">
                <a:off x="3382252" y="2995971"/>
                <a:ext cx="790234" cy="784969"/>
              </a:xfrm>
              <a:custGeom>
                <a:avLst/>
                <a:gdLst>
                  <a:gd name="connsiteX0" fmla="*/ 790234 w 790234"/>
                  <a:gd name="connsiteY0" fmla="*/ 123111 h 784969"/>
                  <a:gd name="connsiteX1" fmla="*/ 667123 w 790234"/>
                  <a:gd name="connsiteY1" fmla="*/ 246222 h 784969"/>
                  <a:gd name="connsiteX2" fmla="*/ 619203 w 790234"/>
                  <a:gd name="connsiteY2" fmla="*/ 236547 h 784969"/>
                  <a:gd name="connsiteX3" fmla="*/ 615217 w 790234"/>
                  <a:gd name="connsiteY3" fmla="*/ 233860 h 784969"/>
                  <a:gd name="connsiteX4" fmla="*/ 235980 w 790234"/>
                  <a:gd name="connsiteY4" fmla="*/ 613097 h 784969"/>
                  <a:gd name="connsiteX5" fmla="*/ 236547 w 790234"/>
                  <a:gd name="connsiteY5" fmla="*/ 613938 h 784969"/>
                  <a:gd name="connsiteX6" fmla="*/ 246222 w 790234"/>
                  <a:gd name="connsiteY6" fmla="*/ 661858 h 784969"/>
                  <a:gd name="connsiteX7" fmla="*/ 123111 w 790234"/>
                  <a:gd name="connsiteY7" fmla="*/ 784969 h 784969"/>
                  <a:gd name="connsiteX8" fmla="*/ 0 w 790234"/>
                  <a:gd name="connsiteY8" fmla="*/ 661858 h 784969"/>
                  <a:gd name="connsiteX9" fmla="*/ 123111 w 790234"/>
                  <a:gd name="connsiteY9" fmla="*/ 538747 h 784969"/>
                  <a:gd name="connsiteX10" fmla="*/ 171031 w 790234"/>
                  <a:gd name="connsiteY10" fmla="*/ 548422 h 784969"/>
                  <a:gd name="connsiteX11" fmla="*/ 172432 w 790234"/>
                  <a:gd name="connsiteY11" fmla="*/ 549366 h 784969"/>
                  <a:gd name="connsiteX12" fmla="*/ 553196 w 790234"/>
                  <a:gd name="connsiteY12" fmla="*/ 168602 h 784969"/>
                  <a:gd name="connsiteX13" fmla="*/ 544012 w 790234"/>
                  <a:gd name="connsiteY13" fmla="*/ 123111 h 784969"/>
                  <a:gd name="connsiteX14" fmla="*/ 667123 w 790234"/>
                  <a:gd name="connsiteY14" fmla="*/ 0 h 784969"/>
                  <a:gd name="connsiteX15" fmla="*/ 790234 w 790234"/>
                  <a:gd name="connsiteY15" fmla="*/ 123111 h 784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90234" h="784969">
                    <a:moveTo>
                      <a:pt x="790234" y="123111"/>
                    </a:moveTo>
                    <a:cubicBezTo>
                      <a:pt x="790234" y="191103"/>
                      <a:pt x="735115" y="246222"/>
                      <a:pt x="667123" y="246222"/>
                    </a:cubicBezTo>
                    <a:cubicBezTo>
                      <a:pt x="650125" y="246222"/>
                      <a:pt x="633932" y="242777"/>
                      <a:pt x="619203" y="236547"/>
                    </a:cubicBezTo>
                    <a:lnTo>
                      <a:pt x="615217" y="233860"/>
                    </a:lnTo>
                    <a:lnTo>
                      <a:pt x="235980" y="613097"/>
                    </a:lnTo>
                    <a:lnTo>
                      <a:pt x="236547" y="613938"/>
                    </a:lnTo>
                    <a:cubicBezTo>
                      <a:pt x="242777" y="628667"/>
                      <a:pt x="246222" y="644860"/>
                      <a:pt x="246222" y="661858"/>
                    </a:cubicBezTo>
                    <a:cubicBezTo>
                      <a:pt x="246222" y="729850"/>
                      <a:pt x="191103" y="784969"/>
                      <a:pt x="123111" y="784969"/>
                    </a:cubicBezTo>
                    <a:cubicBezTo>
                      <a:pt x="55119" y="784969"/>
                      <a:pt x="0" y="729850"/>
                      <a:pt x="0" y="661858"/>
                    </a:cubicBezTo>
                    <a:cubicBezTo>
                      <a:pt x="0" y="593866"/>
                      <a:pt x="55119" y="538747"/>
                      <a:pt x="123111" y="538747"/>
                    </a:cubicBezTo>
                    <a:cubicBezTo>
                      <a:pt x="140109" y="538747"/>
                      <a:pt x="156302" y="542192"/>
                      <a:pt x="171031" y="548422"/>
                    </a:cubicBezTo>
                    <a:lnTo>
                      <a:pt x="172432" y="549366"/>
                    </a:lnTo>
                    <a:lnTo>
                      <a:pt x="553196" y="168602"/>
                    </a:lnTo>
                    <a:lnTo>
                      <a:pt x="544012" y="123111"/>
                    </a:lnTo>
                    <a:cubicBezTo>
                      <a:pt x="544012" y="55119"/>
                      <a:pt x="599131" y="0"/>
                      <a:pt x="667123" y="0"/>
                    </a:cubicBezTo>
                    <a:cubicBezTo>
                      <a:pt x="735115" y="0"/>
                      <a:pt x="790234" y="55119"/>
                      <a:pt x="790234" y="123111"/>
                    </a:cubicBezTo>
                    <a:close/>
                  </a:path>
                </a:pathLst>
              </a:cu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 dirty="0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69F3A95A-FB21-4DB3-A891-72648E1AF5E7}"/>
                  </a:ext>
                </a:extLst>
              </p:cNvPr>
              <p:cNvSpPr/>
              <p:nvPr/>
            </p:nvSpPr>
            <p:spPr>
              <a:xfrm rot="16200000">
                <a:off x="6782367" y="3250798"/>
                <a:ext cx="1396158" cy="805348"/>
              </a:xfrm>
              <a:custGeom>
                <a:avLst/>
                <a:gdLst>
                  <a:gd name="connsiteX0" fmla="*/ 1396158 w 1396158"/>
                  <a:gd name="connsiteY0" fmla="*/ 682237 h 805348"/>
                  <a:gd name="connsiteX1" fmla="*/ 1273047 w 1396158"/>
                  <a:gd name="connsiteY1" fmla="*/ 805348 h 805348"/>
                  <a:gd name="connsiteX2" fmla="*/ 1149936 w 1396158"/>
                  <a:gd name="connsiteY2" fmla="*/ 682237 h 805348"/>
                  <a:gd name="connsiteX3" fmla="*/ 1159611 w 1396158"/>
                  <a:gd name="connsiteY3" fmla="*/ 634317 h 805348"/>
                  <a:gd name="connsiteX4" fmla="*/ 1163613 w 1396158"/>
                  <a:gd name="connsiteY4" fmla="*/ 628381 h 805348"/>
                  <a:gd name="connsiteX5" fmla="*/ 762431 w 1396158"/>
                  <a:gd name="connsiteY5" fmla="*/ 227199 h 805348"/>
                  <a:gd name="connsiteX6" fmla="*/ 748566 w 1396158"/>
                  <a:gd name="connsiteY6" fmla="*/ 236547 h 805348"/>
                  <a:gd name="connsiteX7" fmla="*/ 700646 w 1396158"/>
                  <a:gd name="connsiteY7" fmla="*/ 246222 h 805348"/>
                  <a:gd name="connsiteX8" fmla="*/ 661344 w 1396158"/>
                  <a:gd name="connsiteY8" fmla="*/ 238287 h 805348"/>
                  <a:gd name="connsiteX9" fmla="*/ 241380 w 1396158"/>
                  <a:gd name="connsiteY9" fmla="*/ 658252 h 805348"/>
                  <a:gd name="connsiteX10" fmla="*/ 246222 w 1396158"/>
                  <a:gd name="connsiteY10" fmla="*/ 682237 h 805348"/>
                  <a:gd name="connsiteX11" fmla="*/ 123111 w 1396158"/>
                  <a:gd name="connsiteY11" fmla="*/ 805348 h 805348"/>
                  <a:gd name="connsiteX12" fmla="*/ 0 w 1396158"/>
                  <a:gd name="connsiteY12" fmla="*/ 682237 h 805348"/>
                  <a:gd name="connsiteX13" fmla="*/ 123111 w 1396158"/>
                  <a:gd name="connsiteY13" fmla="*/ 559126 h 805348"/>
                  <a:gd name="connsiteX14" fmla="*/ 171031 w 1396158"/>
                  <a:gd name="connsiteY14" fmla="*/ 568801 h 805348"/>
                  <a:gd name="connsiteX15" fmla="*/ 190455 w 1396158"/>
                  <a:gd name="connsiteY15" fmla="*/ 581897 h 805348"/>
                  <a:gd name="connsiteX16" fmla="*/ 592892 w 1396158"/>
                  <a:gd name="connsiteY16" fmla="*/ 179459 h 805348"/>
                  <a:gd name="connsiteX17" fmla="*/ 587210 w 1396158"/>
                  <a:gd name="connsiteY17" fmla="*/ 171031 h 805348"/>
                  <a:gd name="connsiteX18" fmla="*/ 577535 w 1396158"/>
                  <a:gd name="connsiteY18" fmla="*/ 123111 h 805348"/>
                  <a:gd name="connsiteX19" fmla="*/ 700646 w 1396158"/>
                  <a:gd name="connsiteY19" fmla="*/ 0 h 805348"/>
                  <a:gd name="connsiteX20" fmla="*/ 823757 w 1396158"/>
                  <a:gd name="connsiteY20" fmla="*/ 123111 h 805348"/>
                  <a:gd name="connsiteX21" fmla="*/ 817351 w 1396158"/>
                  <a:gd name="connsiteY21" fmla="*/ 154840 h 805348"/>
                  <a:gd name="connsiteX22" fmla="*/ 1230273 w 1396158"/>
                  <a:gd name="connsiteY22" fmla="*/ 567762 h 805348"/>
                  <a:gd name="connsiteX23" fmla="*/ 1273047 w 1396158"/>
                  <a:gd name="connsiteY23" fmla="*/ 559126 h 805348"/>
                  <a:gd name="connsiteX24" fmla="*/ 1396158 w 1396158"/>
                  <a:gd name="connsiteY24" fmla="*/ 682237 h 805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396158" h="805348">
                    <a:moveTo>
                      <a:pt x="1396158" y="682237"/>
                    </a:moveTo>
                    <a:cubicBezTo>
                      <a:pt x="1396158" y="750229"/>
                      <a:pt x="1341039" y="805348"/>
                      <a:pt x="1273047" y="805348"/>
                    </a:cubicBezTo>
                    <a:cubicBezTo>
                      <a:pt x="1205055" y="805348"/>
                      <a:pt x="1149936" y="750229"/>
                      <a:pt x="1149936" y="682237"/>
                    </a:cubicBezTo>
                    <a:cubicBezTo>
                      <a:pt x="1149936" y="665239"/>
                      <a:pt x="1153381" y="649046"/>
                      <a:pt x="1159611" y="634317"/>
                    </a:cubicBezTo>
                    <a:lnTo>
                      <a:pt x="1163613" y="628381"/>
                    </a:lnTo>
                    <a:lnTo>
                      <a:pt x="762431" y="227199"/>
                    </a:lnTo>
                    <a:lnTo>
                      <a:pt x="748566" y="236547"/>
                    </a:lnTo>
                    <a:cubicBezTo>
                      <a:pt x="733838" y="242777"/>
                      <a:pt x="717644" y="246222"/>
                      <a:pt x="700646" y="246222"/>
                    </a:cubicBezTo>
                    <a:lnTo>
                      <a:pt x="661344" y="238287"/>
                    </a:lnTo>
                    <a:lnTo>
                      <a:pt x="241380" y="658252"/>
                    </a:lnTo>
                    <a:lnTo>
                      <a:pt x="246222" y="682237"/>
                    </a:lnTo>
                    <a:cubicBezTo>
                      <a:pt x="246222" y="750229"/>
                      <a:pt x="191103" y="805348"/>
                      <a:pt x="123111" y="805348"/>
                    </a:cubicBezTo>
                    <a:cubicBezTo>
                      <a:pt x="55119" y="805348"/>
                      <a:pt x="0" y="750229"/>
                      <a:pt x="0" y="682237"/>
                    </a:cubicBezTo>
                    <a:cubicBezTo>
                      <a:pt x="0" y="614245"/>
                      <a:pt x="55119" y="559126"/>
                      <a:pt x="123111" y="559126"/>
                    </a:cubicBezTo>
                    <a:cubicBezTo>
                      <a:pt x="140109" y="559126"/>
                      <a:pt x="156303" y="562571"/>
                      <a:pt x="171031" y="568801"/>
                    </a:cubicBezTo>
                    <a:lnTo>
                      <a:pt x="190455" y="581897"/>
                    </a:lnTo>
                    <a:lnTo>
                      <a:pt x="592892" y="179459"/>
                    </a:lnTo>
                    <a:lnTo>
                      <a:pt x="587210" y="171031"/>
                    </a:lnTo>
                    <a:cubicBezTo>
                      <a:pt x="580980" y="156302"/>
                      <a:pt x="577535" y="140109"/>
                      <a:pt x="577535" y="123111"/>
                    </a:cubicBezTo>
                    <a:cubicBezTo>
                      <a:pt x="577535" y="55119"/>
                      <a:pt x="632654" y="0"/>
                      <a:pt x="700646" y="0"/>
                    </a:cubicBezTo>
                    <a:cubicBezTo>
                      <a:pt x="768638" y="0"/>
                      <a:pt x="823757" y="55119"/>
                      <a:pt x="823757" y="123111"/>
                    </a:cubicBezTo>
                    <a:lnTo>
                      <a:pt x="817351" y="154840"/>
                    </a:lnTo>
                    <a:lnTo>
                      <a:pt x="1230273" y="567762"/>
                    </a:lnTo>
                    <a:lnTo>
                      <a:pt x="1273047" y="559126"/>
                    </a:lnTo>
                    <a:cubicBezTo>
                      <a:pt x="1341039" y="559126"/>
                      <a:pt x="1396158" y="614245"/>
                      <a:pt x="1396158" y="682237"/>
                    </a:cubicBezTo>
                    <a:close/>
                  </a:path>
                </a:pathLst>
              </a:cu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 dirty="0"/>
              </a:p>
            </p:txBody>
          </p:sp>
          <p:sp>
            <p:nvSpPr>
              <p:cNvPr id="120" name="Rectangle: Rounded Corners 119">
                <a:extLst>
                  <a:ext uri="{FF2B5EF4-FFF2-40B4-BE49-F238E27FC236}">
                    <a16:creationId xmlns:a16="http://schemas.microsoft.com/office/drawing/2014/main" id="{842C5FD1-63A4-44B0-93DA-248EBEF7BBC2}"/>
                  </a:ext>
                </a:extLst>
              </p:cNvPr>
              <p:cNvSpPr/>
              <p:nvPr/>
            </p:nvSpPr>
            <p:spPr>
              <a:xfrm>
                <a:off x="8192611" y="2962115"/>
                <a:ext cx="738184" cy="246222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BCE7BB32-FBDC-41A2-8BAD-66FF9A93CE62}"/>
                  </a:ext>
                </a:extLst>
              </p:cNvPr>
              <p:cNvSpPr txBox="1"/>
              <p:nvPr/>
            </p:nvSpPr>
            <p:spPr>
              <a:xfrm>
                <a:off x="7742667" y="2674672"/>
                <a:ext cx="1638073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pPr algn="ctr"/>
                <a:r>
                  <a:rPr lang="en-GB" b="1" dirty="0"/>
                  <a:t>Draft Playbook</a:t>
                </a:r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969A107B-D122-4463-9C69-6F952E14217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0791721" y="3085226"/>
                <a:ext cx="723284" cy="0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4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EDEA414A-B546-4BE7-9CCE-FC6611E9D5BF}"/>
                  </a:ext>
                </a:extLst>
              </p:cNvPr>
              <p:cNvSpPr/>
              <p:nvPr/>
            </p:nvSpPr>
            <p:spPr>
              <a:xfrm rot="16200000">
                <a:off x="10252762" y="4105058"/>
                <a:ext cx="246221" cy="246221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2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0437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4CD7C-94BD-4498-9F13-41C996DE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 created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36D002-FBDF-4237-8794-4CA17DE74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345" y="1674940"/>
            <a:ext cx="4475465" cy="2455969"/>
          </a:xfrm>
          <a:prstGeom prst="rect">
            <a:avLst/>
          </a:prstGeom>
          <a:ln w="57150">
            <a:solidFill>
              <a:schemeClr val="accent4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E45684-4702-4643-BFEC-40C517FAEE83}"/>
              </a:ext>
            </a:extLst>
          </p:cNvPr>
          <p:cNvSpPr txBox="1"/>
          <p:nvPr/>
        </p:nvSpPr>
        <p:spPr>
          <a:xfrm>
            <a:off x="1120878" y="4139418"/>
            <a:ext cx="371768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A set of 6 Playbooks</a:t>
            </a:r>
          </a:p>
          <a:p>
            <a:r>
              <a:rPr lang="en-GB" sz="1600" dirty="0"/>
              <a:t>General introduction playbook, </a:t>
            </a:r>
            <a:br>
              <a:rPr lang="en-GB" sz="1600" dirty="0"/>
            </a:br>
            <a:r>
              <a:rPr lang="en-GB" sz="1600" dirty="0"/>
              <a:t>plus 5 detailed playbooks covering the </a:t>
            </a:r>
            <a:br>
              <a:rPr lang="en-GB" sz="1600" dirty="0"/>
            </a:br>
            <a:r>
              <a:rPr lang="en-GB" sz="1600" dirty="0"/>
              <a:t>conference themes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5858DC-D5FD-430E-8608-56FBDC7A9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426" y="2807554"/>
            <a:ext cx="5615618" cy="195752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75964C-3A81-4D24-91F5-CE141A7C796C}"/>
              </a:ext>
            </a:extLst>
          </p:cNvPr>
          <p:cNvSpPr txBox="1"/>
          <p:nvPr/>
        </p:nvSpPr>
        <p:spPr>
          <a:xfrm>
            <a:off x="5002601" y="4795469"/>
            <a:ext cx="357328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19 Workspaces</a:t>
            </a:r>
          </a:p>
          <a:p>
            <a:r>
              <a:rPr lang="en-GB" sz="1600" dirty="0"/>
              <a:t>Analysed from key external material</a:t>
            </a:r>
            <a:br>
              <a:rPr lang="en-GB" sz="1600" dirty="0"/>
            </a:br>
            <a:r>
              <a:rPr lang="en-GB" sz="1600" dirty="0"/>
              <a:t>(e.g. UK MoD Global Trends, NSOIT)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FF333B-A31E-4213-A201-7ED3B6CDC6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7795" y="4267046"/>
            <a:ext cx="4285644" cy="2274298"/>
          </a:xfrm>
          <a:prstGeom prst="rect">
            <a:avLst/>
          </a:prstGeom>
          <a:ln w="57150">
            <a:solidFill>
              <a:schemeClr val="accent5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5DEA0D-1429-4E6A-A34C-A8D7F2FB1DF8}"/>
              </a:ext>
            </a:extLst>
          </p:cNvPr>
          <p:cNvSpPr txBox="1"/>
          <p:nvPr/>
        </p:nvSpPr>
        <p:spPr>
          <a:xfrm>
            <a:off x="8772510" y="6548790"/>
            <a:ext cx="45288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5 Digital Roadmaps</a:t>
            </a:r>
          </a:p>
          <a:p>
            <a:r>
              <a:rPr lang="en-GB" sz="1600" dirty="0"/>
              <a:t>Each outlining an example approach to support </a:t>
            </a:r>
            <a:br>
              <a:rPr lang="en-GB" sz="1600" dirty="0"/>
            </a:br>
            <a:r>
              <a:rPr lang="en-GB" sz="1600" dirty="0"/>
              <a:t>the 5 detailed scenarios/conference themes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191EF7-3BB8-424A-A13C-F9D569C017F8}"/>
              </a:ext>
            </a:extLst>
          </p:cNvPr>
          <p:cNvSpPr/>
          <p:nvPr/>
        </p:nvSpPr>
        <p:spPr>
          <a:xfrm>
            <a:off x="7755875" y="650536"/>
            <a:ext cx="6279614" cy="373302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See the slide nodes for links</a:t>
            </a:r>
          </a:p>
        </p:txBody>
      </p:sp>
    </p:spTree>
    <p:extLst>
      <p:ext uri="{BB962C8B-B14F-4D97-AF65-F5344CB8AC3E}">
        <p14:creationId xmlns:p14="http://schemas.microsoft.com/office/powerpoint/2010/main" val="12548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4CD7C-94BD-4498-9F13-41C996DE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 Numbers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1960473-15D2-4E65-8BDA-481DCA630E24}"/>
              </a:ext>
            </a:extLst>
          </p:cNvPr>
          <p:cNvGrpSpPr/>
          <p:nvPr/>
        </p:nvGrpSpPr>
        <p:grpSpPr>
          <a:xfrm>
            <a:off x="685800" y="1625566"/>
            <a:ext cx="1549766" cy="431833"/>
            <a:chOff x="11333241" y="6539020"/>
            <a:chExt cx="1549766" cy="431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0BB98E6-66C7-47A5-AB9B-61DD6A026755}"/>
                </a:ext>
              </a:extLst>
            </p:cNvPr>
            <p:cNvSpPr/>
            <p:nvPr/>
          </p:nvSpPr>
          <p:spPr>
            <a:xfrm>
              <a:off x="11333241" y="6539020"/>
              <a:ext cx="1549766" cy="431833"/>
            </a:xfrm>
            <a:prstGeom prst="rect">
              <a:avLst/>
            </a:prstGeom>
            <a:solidFill>
              <a:schemeClr val="accent4"/>
            </a:solidFill>
            <a:ln w="19050">
              <a:solidFill>
                <a:schemeClr val="accent4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sz="1200" b="1" dirty="0">
                  <a:solidFill>
                    <a:schemeClr val="tx1"/>
                  </a:solidFill>
                </a:rPr>
                <a:t>Playbooks</a:t>
              </a:r>
              <a:endParaRPr lang="en-GB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Freeform 77">
              <a:extLst>
                <a:ext uri="{FF2B5EF4-FFF2-40B4-BE49-F238E27FC236}">
                  <a16:creationId xmlns:a16="http://schemas.microsoft.com/office/drawing/2014/main" id="{2B989F9B-7B2F-40C8-AD32-07BFF2D531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13155" y="6619936"/>
              <a:ext cx="270000" cy="270000"/>
            </a:xfrm>
            <a:custGeom>
              <a:avLst/>
              <a:gdLst>
                <a:gd name="T0" fmla="*/ 864 w 1056"/>
                <a:gd name="T1" fmla="*/ 480 h 960"/>
                <a:gd name="T2" fmla="*/ 1056 w 1056"/>
                <a:gd name="T3" fmla="*/ 480 h 960"/>
                <a:gd name="T4" fmla="*/ 1056 w 1056"/>
                <a:gd name="T5" fmla="*/ 768 h 960"/>
                <a:gd name="T6" fmla="*/ 864 w 1056"/>
                <a:gd name="T7" fmla="*/ 960 h 960"/>
                <a:gd name="T8" fmla="*/ 192 w 1056"/>
                <a:gd name="T9" fmla="*/ 960 h 960"/>
                <a:gd name="T10" fmla="*/ 0 w 1056"/>
                <a:gd name="T11" fmla="*/ 768 h 960"/>
                <a:gd name="T12" fmla="*/ 0 w 1056"/>
                <a:gd name="T13" fmla="*/ 0 h 960"/>
                <a:gd name="T14" fmla="*/ 864 w 1056"/>
                <a:gd name="T15" fmla="*/ 0 h 960"/>
                <a:gd name="T16" fmla="*/ 864 w 1056"/>
                <a:gd name="T17" fmla="*/ 480 h 960"/>
                <a:gd name="T18" fmla="*/ 480 w 1056"/>
                <a:gd name="T19" fmla="*/ 96 h 960"/>
                <a:gd name="T20" fmla="*/ 96 w 1056"/>
                <a:gd name="T21" fmla="*/ 96 h 960"/>
                <a:gd name="T22" fmla="*/ 96 w 1056"/>
                <a:gd name="T23" fmla="*/ 384 h 960"/>
                <a:gd name="T24" fmla="*/ 480 w 1056"/>
                <a:gd name="T25" fmla="*/ 384 h 960"/>
                <a:gd name="T26" fmla="*/ 480 w 1056"/>
                <a:gd name="T27" fmla="*/ 96 h 960"/>
                <a:gd name="T28" fmla="*/ 768 w 1056"/>
                <a:gd name="T29" fmla="*/ 96 h 960"/>
                <a:gd name="T30" fmla="*/ 576 w 1056"/>
                <a:gd name="T31" fmla="*/ 96 h 960"/>
                <a:gd name="T32" fmla="*/ 576 w 1056"/>
                <a:gd name="T33" fmla="*/ 192 h 960"/>
                <a:gd name="T34" fmla="*/ 768 w 1056"/>
                <a:gd name="T35" fmla="*/ 192 h 960"/>
                <a:gd name="T36" fmla="*/ 768 w 1056"/>
                <a:gd name="T37" fmla="*/ 96 h 960"/>
                <a:gd name="T38" fmla="*/ 768 w 1056"/>
                <a:gd name="T39" fmla="*/ 288 h 960"/>
                <a:gd name="T40" fmla="*/ 576 w 1056"/>
                <a:gd name="T41" fmla="*/ 288 h 960"/>
                <a:gd name="T42" fmla="*/ 576 w 1056"/>
                <a:gd name="T43" fmla="*/ 384 h 960"/>
                <a:gd name="T44" fmla="*/ 768 w 1056"/>
                <a:gd name="T45" fmla="*/ 384 h 960"/>
                <a:gd name="T46" fmla="*/ 768 w 1056"/>
                <a:gd name="T47" fmla="*/ 288 h 960"/>
                <a:gd name="T48" fmla="*/ 768 w 1056"/>
                <a:gd name="T49" fmla="*/ 480 h 960"/>
                <a:gd name="T50" fmla="*/ 96 w 1056"/>
                <a:gd name="T51" fmla="*/ 480 h 960"/>
                <a:gd name="T52" fmla="*/ 96 w 1056"/>
                <a:gd name="T53" fmla="*/ 576 h 960"/>
                <a:gd name="T54" fmla="*/ 768 w 1056"/>
                <a:gd name="T55" fmla="*/ 576 h 960"/>
                <a:gd name="T56" fmla="*/ 768 w 1056"/>
                <a:gd name="T57" fmla="*/ 480 h 960"/>
                <a:gd name="T58" fmla="*/ 768 w 1056"/>
                <a:gd name="T59" fmla="*/ 672 h 960"/>
                <a:gd name="T60" fmla="*/ 96 w 1056"/>
                <a:gd name="T61" fmla="*/ 672 h 960"/>
                <a:gd name="T62" fmla="*/ 96 w 1056"/>
                <a:gd name="T63" fmla="*/ 768 h 960"/>
                <a:gd name="T64" fmla="*/ 768 w 1056"/>
                <a:gd name="T65" fmla="*/ 768 h 960"/>
                <a:gd name="T66" fmla="*/ 768 w 1056"/>
                <a:gd name="T67" fmla="*/ 672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56" h="960">
                  <a:moveTo>
                    <a:pt x="864" y="480"/>
                  </a:moveTo>
                  <a:cubicBezTo>
                    <a:pt x="1056" y="480"/>
                    <a:pt x="1056" y="480"/>
                    <a:pt x="1056" y="480"/>
                  </a:cubicBezTo>
                  <a:cubicBezTo>
                    <a:pt x="1056" y="768"/>
                    <a:pt x="1056" y="768"/>
                    <a:pt x="1056" y="768"/>
                  </a:cubicBezTo>
                  <a:cubicBezTo>
                    <a:pt x="1056" y="874"/>
                    <a:pt x="970" y="960"/>
                    <a:pt x="864" y="960"/>
                  </a:cubicBezTo>
                  <a:cubicBezTo>
                    <a:pt x="192" y="960"/>
                    <a:pt x="192" y="960"/>
                    <a:pt x="192" y="960"/>
                  </a:cubicBezTo>
                  <a:cubicBezTo>
                    <a:pt x="86" y="960"/>
                    <a:pt x="0" y="874"/>
                    <a:pt x="0" y="76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4" y="0"/>
                    <a:pt x="864" y="0"/>
                    <a:pt x="864" y="0"/>
                  </a:cubicBezTo>
                  <a:lnTo>
                    <a:pt x="864" y="480"/>
                  </a:lnTo>
                  <a:close/>
                  <a:moveTo>
                    <a:pt x="480" y="96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96" y="384"/>
                    <a:pt x="96" y="384"/>
                    <a:pt x="96" y="384"/>
                  </a:cubicBezTo>
                  <a:cubicBezTo>
                    <a:pt x="480" y="384"/>
                    <a:pt x="480" y="384"/>
                    <a:pt x="480" y="384"/>
                  </a:cubicBezTo>
                  <a:lnTo>
                    <a:pt x="480" y="96"/>
                  </a:lnTo>
                  <a:close/>
                  <a:moveTo>
                    <a:pt x="768" y="96"/>
                  </a:moveTo>
                  <a:cubicBezTo>
                    <a:pt x="576" y="96"/>
                    <a:pt x="576" y="96"/>
                    <a:pt x="576" y="96"/>
                  </a:cubicBezTo>
                  <a:cubicBezTo>
                    <a:pt x="576" y="192"/>
                    <a:pt x="576" y="192"/>
                    <a:pt x="576" y="192"/>
                  </a:cubicBezTo>
                  <a:cubicBezTo>
                    <a:pt x="768" y="192"/>
                    <a:pt x="768" y="192"/>
                    <a:pt x="768" y="192"/>
                  </a:cubicBezTo>
                  <a:lnTo>
                    <a:pt x="768" y="96"/>
                  </a:lnTo>
                  <a:close/>
                  <a:moveTo>
                    <a:pt x="768" y="288"/>
                  </a:moveTo>
                  <a:cubicBezTo>
                    <a:pt x="576" y="288"/>
                    <a:pt x="576" y="288"/>
                    <a:pt x="576" y="288"/>
                  </a:cubicBezTo>
                  <a:cubicBezTo>
                    <a:pt x="576" y="384"/>
                    <a:pt x="576" y="384"/>
                    <a:pt x="576" y="384"/>
                  </a:cubicBezTo>
                  <a:cubicBezTo>
                    <a:pt x="768" y="384"/>
                    <a:pt x="768" y="384"/>
                    <a:pt x="768" y="384"/>
                  </a:cubicBezTo>
                  <a:lnTo>
                    <a:pt x="768" y="288"/>
                  </a:lnTo>
                  <a:close/>
                  <a:moveTo>
                    <a:pt x="768" y="480"/>
                  </a:moveTo>
                  <a:cubicBezTo>
                    <a:pt x="96" y="480"/>
                    <a:pt x="96" y="480"/>
                    <a:pt x="96" y="480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768" y="576"/>
                    <a:pt x="768" y="576"/>
                    <a:pt x="768" y="576"/>
                  </a:cubicBezTo>
                  <a:lnTo>
                    <a:pt x="768" y="480"/>
                  </a:lnTo>
                  <a:close/>
                  <a:moveTo>
                    <a:pt x="768" y="672"/>
                  </a:moveTo>
                  <a:cubicBezTo>
                    <a:pt x="96" y="672"/>
                    <a:pt x="96" y="672"/>
                    <a:pt x="96" y="672"/>
                  </a:cubicBezTo>
                  <a:cubicBezTo>
                    <a:pt x="96" y="768"/>
                    <a:pt x="96" y="768"/>
                    <a:pt x="96" y="768"/>
                  </a:cubicBezTo>
                  <a:cubicBezTo>
                    <a:pt x="768" y="768"/>
                    <a:pt x="768" y="768"/>
                    <a:pt x="768" y="768"/>
                  </a:cubicBezTo>
                  <a:lnTo>
                    <a:pt x="768" y="67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89ECFF02-EAD9-4213-8EFA-BA443D34B5F5}"/>
              </a:ext>
            </a:extLst>
          </p:cNvPr>
          <p:cNvSpPr/>
          <p:nvPr/>
        </p:nvSpPr>
        <p:spPr>
          <a:xfrm>
            <a:off x="685800" y="2057399"/>
            <a:ext cx="1549766" cy="172212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800" b="1" dirty="0">
                <a:solidFill>
                  <a:schemeClr val="tx1"/>
                </a:solidFill>
              </a:rPr>
              <a:t>5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6CF7C58-07EA-4759-9796-921EBF3D350D}"/>
              </a:ext>
            </a:extLst>
          </p:cNvPr>
          <p:cNvGrpSpPr/>
          <p:nvPr/>
        </p:nvGrpSpPr>
        <p:grpSpPr>
          <a:xfrm>
            <a:off x="10101773" y="1625568"/>
            <a:ext cx="1549766" cy="431833"/>
            <a:chOff x="11941338" y="6490481"/>
            <a:chExt cx="1549766" cy="43183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F2F5195-4BB1-439C-9018-4F2B60CCC9CB}"/>
                </a:ext>
              </a:extLst>
            </p:cNvPr>
            <p:cNvSpPr/>
            <p:nvPr/>
          </p:nvSpPr>
          <p:spPr>
            <a:xfrm>
              <a:off x="11941338" y="6490481"/>
              <a:ext cx="1549766" cy="431833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sz="1200" b="1" dirty="0"/>
                <a:t>Workspaces</a:t>
              </a:r>
            </a:p>
          </p:txBody>
        </p:sp>
        <p:sp>
          <p:nvSpPr>
            <p:cNvPr id="12" name="Freeform 121">
              <a:extLst>
                <a:ext uri="{FF2B5EF4-FFF2-40B4-BE49-F238E27FC236}">
                  <a16:creationId xmlns:a16="http://schemas.microsoft.com/office/drawing/2014/main" id="{1D949C31-EC6E-4112-A739-07D887813A0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2023255" y="6593973"/>
              <a:ext cx="384807" cy="224847"/>
            </a:xfrm>
            <a:custGeom>
              <a:avLst/>
              <a:gdLst>
                <a:gd name="T0" fmla="*/ 576 w 1152"/>
                <a:gd name="T1" fmla="*/ 571 h 672"/>
                <a:gd name="T2" fmla="*/ 336 w 1152"/>
                <a:gd name="T3" fmla="*/ 672 h 672"/>
                <a:gd name="T4" fmla="*/ 0 w 1152"/>
                <a:gd name="T5" fmla="*/ 336 h 672"/>
                <a:gd name="T6" fmla="*/ 336 w 1152"/>
                <a:gd name="T7" fmla="*/ 0 h 672"/>
                <a:gd name="T8" fmla="*/ 576 w 1152"/>
                <a:gd name="T9" fmla="*/ 101 h 672"/>
                <a:gd name="T10" fmla="*/ 480 w 1152"/>
                <a:gd name="T11" fmla="*/ 336 h 672"/>
                <a:gd name="T12" fmla="*/ 576 w 1152"/>
                <a:gd name="T13" fmla="*/ 571 h 672"/>
                <a:gd name="T14" fmla="*/ 816 w 1152"/>
                <a:gd name="T15" fmla="*/ 0 h 672"/>
                <a:gd name="T16" fmla="*/ 576 w 1152"/>
                <a:gd name="T17" fmla="*/ 101 h 672"/>
                <a:gd name="T18" fmla="*/ 672 w 1152"/>
                <a:gd name="T19" fmla="*/ 336 h 672"/>
                <a:gd name="T20" fmla="*/ 576 w 1152"/>
                <a:gd name="T21" fmla="*/ 571 h 672"/>
                <a:gd name="T22" fmla="*/ 816 w 1152"/>
                <a:gd name="T23" fmla="*/ 672 h 672"/>
                <a:gd name="T24" fmla="*/ 1152 w 1152"/>
                <a:gd name="T25" fmla="*/ 336 h 672"/>
                <a:gd name="T26" fmla="*/ 816 w 1152"/>
                <a:gd name="T27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52" h="672">
                  <a:moveTo>
                    <a:pt x="576" y="571"/>
                  </a:moveTo>
                  <a:cubicBezTo>
                    <a:pt x="515" y="633"/>
                    <a:pt x="430" y="672"/>
                    <a:pt x="336" y="672"/>
                  </a:cubicBezTo>
                  <a:cubicBezTo>
                    <a:pt x="150" y="672"/>
                    <a:pt x="0" y="522"/>
                    <a:pt x="0" y="336"/>
                  </a:cubicBezTo>
                  <a:cubicBezTo>
                    <a:pt x="0" y="150"/>
                    <a:pt x="150" y="0"/>
                    <a:pt x="336" y="0"/>
                  </a:cubicBezTo>
                  <a:cubicBezTo>
                    <a:pt x="430" y="0"/>
                    <a:pt x="515" y="39"/>
                    <a:pt x="576" y="101"/>
                  </a:cubicBezTo>
                  <a:cubicBezTo>
                    <a:pt x="517" y="162"/>
                    <a:pt x="480" y="244"/>
                    <a:pt x="480" y="336"/>
                  </a:cubicBezTo>
                  <a:cubicBezTo>
                    <a:pt x="480" y="428"/>
                    <a:pt x="517" y="510"/>
                    <a:pt x="576" y="571"/>
                  </a:cubicBezTo>
                  <a:close/>
                  <a:moveTo>
                    <a:pt x="816" y="0"/>
                  </a:moveTo>
                  <a:cubicBezTo>
                    <a:pt x="722" y="0"/>
                    <a:pt x="637" y="39"/>
                    <a:pt x="576" y="101"/>
                  </a:cubicBezTo>
                  <a:cubicBezTo>
                    <a:pt x="635" y="162"/>
                    <a:pt x="672" y="244"/>
                    <a:pt x="672" y="336"/>
                  </a:cubicBezTo>
                  <a:cubicBezTo>
                    <a:pt x="672" y="428"/>
                    <a:pt x="635" y="510"/>
                    <a:pt x="576" y="571"/>
                  </a:cubicBezTo>
                  <a:cubicBezTo>
                    <a:pt x="637" y="633"/>
                    <a:pt x="722" y="672"/>
                    <a:pt x="816" y="672"/>
                  </a:cubicBezTo>
                  <a:cubicBezTo>
                    <a:pt x="1002" y="672"/>
                    <a:pt x="1152" y="522"/>
                    <a:pt x="1152" y="336"/>
                  </a:cubicBezTo>
                  <a:cubicBezTo>
                    <a:pt x="1152" y="150"/>
                    <a:pt x="1002" y="0"/>
                    <a:pt x="8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4346910-DA44-4F57-B45C-6612CBEA7969}"/>
              </a:ext>
            </a:extLst>
          </p:cNvPr>
          <p:cNvSpPr/>
          <p:nvPr/>
        </p:nvSpPr>
        <p:spPr>
          <a:xfrm>
            <a:off x="10101773" y="2057399"/>
            <a:ext cx="1549766" cy="1722121"/>
          </a:xfrm>
          <a:prstGeom prst="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800" b="1" dirty="0">
                <a:solidFill>
                  <a:schemeClr val="bg1"/>
                </a:solidFill>
              </a:rPr>
              <a:t>19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A9BF9CE-24E1-409B-989D-C17EAABF39F3}"/>
              </a:ext>
            </a:extLst>
          </p:cNvPr>
          <p:cNvGrpSpPr/>
          <p:nvPr/>
        </p:nvGrpSpPr>
        <p:grpSpPr>
          <a:xfrm>
            <a:off x="12030431" y="1625566"/>
            <a:ext cx="1549766" cy="431833"/>
            <a:chOff x="6204340" y="3542365"/>
            <a:chExt cx="1549766" cy="43183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E012AB8-0B56-494D-BA82-32CE871E45C6}"/>
                </a:ext>
              </a:extLst>
            </p:cNvPr>
            <p:cNvSpPr/>
            <p:nvPr/>
          </p:nvSpPr>
          <p:spPr>
            <a:xfrm>
              <a:off x="6204340" y="3542365"/>
              <a:ext cx="1549766" cy="431833"/>
            </a:xfrm>
            <a:prstGeom prst="rect">
              <a:avLst/>
            </a:prstGeom>
            <a:solidFill>
              <a:schemeClr val="accent5"/>
            </a:solidFill>
            <a:ln w="19050">
              <a:solidFill>
                <a:schemeClr val="accent5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sz="1200" b="1" dirty="0">
                  <a:solidFill>
                    <a:schemeClr val="tx1"/>
                  </a:solidFill>
                </a:rPr>
                <a:t>Roadmaps</a:t>
              </a:r>
              <a:endParaRPr lang="en-GB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44779F8-5C33-4F17-8C2A-9F2AF25B0E4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84254" y="3623280"/>
              <a:ext cx="270000" cy="270000"/>
              <a:chOff x="8373533" y="48106486"/>
              <a:chExt cx="822325" cy="822325"/>
            </a:xfrm>
            <a:solidFill>
              <a:schemeClr val="tx1"/>
            </a:solidFill>
          </p:grpSpPr>
          <p:sp>
            <p:nvSpPr>
              <p:cNvPr id="17" name="Freeform 74">
                <a:extLst>
                  <a:ext uri="{FF2B5EF4-FFF2-40B4-BE49-F238E27FC236}">
                    <a16:creationId xmlns:a16="http://schemas.microsoft.com/office/drawing/2014/main" id="{AA91F951-88B0-46B9-A35E-C689C3C3CF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3533" y="48243011"/>
                <a:ext cx="685800" cy="685800"/>
              </a:xfrm>
              <a:custGeom>
                <a:avLst/>
                <a:gdLst>
                  <a:gd name="T0" fmla="*/ 480 w 960"/>
                  <a:gd name="T1" fmla="*/ 768 h 960"/>
                  <a:gd name="T2" fmla="*/ 768 w 960"/>
                  <a:gd name="T3" fmla="*/ 480 h 960"/>
                  <a:gd name="T4" fmla="*/ 960 w 960"/>
                  <a:gd name="T5" fmla="*/ 480 h 960"/>
                  <a:gd name="T6" fmla="*/ 480 w 960"/>
                  <a:gd name="T7" fmla="*/ 960 h 960"/>
                  <a:gd name="T8" fmla="*/ 0 w 960"/>
                  <a:gd name="T9" fmla="*/ 480 h 960"/>
                  <a:gd name="T10" fmla="*/ 480 w 960"/>
                  <a:gd name="T11" fmla="*/ 0 h 960"/>
                  <a:gd name="T12" fmla="*/ 480 w 960"/>
                  <a:gd name="T13" fmla="*/ 192 h 960"/>
                  <a:gd name="T14" fmla="*/ 192 w 960"/>
                  <a:gd name="T15" fmla="*/ 480 h 960"/>
                  <a:gd name="T16" fmla="*/ 480 w 960"/>
                  <a:gd name="T17" fmla="*/ 768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60" h="960">
                    <a:moveTo>
                      <a:pt x="480" y="768"/>
                    </a:moveTo>
                    <a:cubicBezTo>
                      <a:pt x="639" y="768"/>
                      <a:pt x="768" y="639"/>
                      <a:pt x="768" y="480"/>
                    </a:cubicBezTo>
                    <a:cubicBezTo>
                      <a:pt x="960" y="480"/>
                      <a:pt x="960" y="480"/>
                      <a:pt x="960" y="480"/>
                    </a:cubicBezTo>
                    <a:cubicBezTo>
                      <a:pt x="960" y="745"/>
                      <a:pt x="745" y="960"/>
                      <a:pt x="480" y="960"/>
                    </a:cubicBezTo>
                    <a:cubicBezTo>
                      <a:pt x="215" y="960"/>
                      <a:pt x="0" y="745"/>
                      <a:pt x="0" y="480"/>
                    </a:cubicBezTo>
                    <a:cubicBezTo>
                      <a:pt x="0" y="215"/>
                      <a:pt x="215" y="0"/>
                      <a:pt x="480" y="0"/>
                    </a:cubicBezTo>
                    <a:cubicBezTo>
                      <a:pt x="480" y="192"/>
                      <a:pt x="480" y="192"/>
                      <a:pt x="480" y="192"/>
                    </a:cubicBezTo>
                    <a:cubicBezTo>
                      <a:pt x="321" y="192"/>
                      <a:pt x="192" y="321"/>
                      <a:pt x="192" y="480"/>
                    </a:cubicBezTo>
                    <a:cubicBezTo>
                      <a:pt x="192" y="639"/>
                      <a:pt x="321" y="768"/>
                      <a:pt x="480" y="76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75">
                <a:extLst>
                  <a:ext uri="{FF2B5EF4-FFF2-40B4-BE49-F238E27FC236}">
                    <a16:creationId xmlns:a16="http://schemas.microsoft.com/office/drawing/2014/main" id="{B1680BCC-DA49-41B5-8DBD-ED9E6F9FFF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52958" y="48106486"/>
                <a:ext cx="342900" cy="342900"/>
              </a:xfrm>
              <a:custGeom>
                <a:avLst/>
                <a:gdLst>
                  <a:gd name="T0" fmla="*/ 0 w 480"/>
                  <a:gd name="T1" fmla="*/ 0 h 480"/>
                  <a:gd name="T2" fmla="*/ 0 w 480"/>
                  <a:gd name="T3" fmla="*/ 192 h 480"/>
                  <a:gd name="T4" fmla="*/ 288 w 480"/>
                  <a:gd name="T5" fmla="*/ 480 h 480"/>
                  <a:gd name="T6" fmla="*/ 480 w 480"/>
                  <a:gd name="T7" fmla="*/ 480 h 480"/>
                  <a:gd name="T8" fmla="*/ 0 w 480"/>
                  <a:gd name="T9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" h="480">
                    <a:moveTo>
                      <a:pt x="0" y="0"/>
                    </a:moveTo>
                    <a:cubicBezTo>
                      <a:pt x="0" y="192"/>
                      <a:pt x="0" y="192"/>
                      <a:pt x="0" y="192"/>
                    </a:cubicBezTo>
                    <a:cubicBezTo>
                      <a:pt x="159" y="192"/>
                      <a:pt x="288" y="321"/>
                      <a:pt x="288" y="480"/>
                    </a:cubicBezTo>
                    <a:cubicBezTo>
                      <a:pt x="480" y="480"/>
                      <a:pt x="480" y="480"/>
                      <a:pt x="480" y="480"/>
                    </a:cubicBezTo>
                    <a:cubicBezTo>
                      <a:pt x="480" y="215"/>
                      <a:pt x="265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Oval 76">
                <a:extLst>
                  <a:ext uri="{FF2B5EF4-FFF2-40B4-BE49-F238E27FC236}">
                    <a16:creationId xmlns:a16="http://schemas.microsoft.com/office/drawing/2014/main" id="{AEB9D446-CE42-410B-828D-2A140C871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8171" y="48517649"/>
                <a:ext cx="136525" cy="136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0BDDA598-D65D-4A08-A63E-AE0F9B2F2890}"/>
              </a:ext>
            </a:extLst>
          </p:cNvPr>
          <p:cNvSpPr/>
          <p:nvPr/>
        </p:nvSpPr>
        <p:spPr>
          <a:xfrm>
            <a:off x="12030431" y="2041291"/>
            <a:ext cx="1549766" cy="1722121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accent5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8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60343BB-BA8C-419D-8381-9B7258D88902}"/>
              </a:ext>
            </a:extLst>
          </p:cNvPr>
          <p:cNvSpPr/>
          <p:nvPr/>
        </p:nvSpPr>
        <p:spPr>
          <a:xfrm>
            <a:off x="685800" y="3779520"/>
            <a:ext cx="1549766" cy="17221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dirty="0">
                <a:solidFill>
                  <a:schemeClr val="tx1"/>
                </a:solidFill>
              </a:rPr>
              <a:t>205 total views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CD66CA8-CA35-4C75-B92B-CE7F86C48BAF}"/>
              </a:ext>
            </a:extLst>
          </p:cNvPr>
          <p:cNvGrpSpPr/>
          <p:nvPr/>
        </p:nvGrpSpPr>
        <p:grpSpPr>
          <a:xfrm>
            <a:off x="2614458" y="1625567"/>
            <a:ext cx="5764876" cy="5679140"/>
            <a:chOff x="3036751" y="1625567"/>
            <a:chExt cx="5764876" cy="56791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3BF2A22-BD5F-4297-A0D9-4A49D9D2EE28}"/>
                </a:ext>
              </a:extLst>
            </p:cNvPr>
            <p:cNvSpPr/>
            <p:nvPr/>
          </p:nvSpPr>
          <p:spPr>
            <a:xfrm>
              <a:off x="3090620" y="1625567"/>
              <a:ext cx="5657139" cy="1249714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b="1" dirty="0">
                  <a:solidFill>
                    <a:schemeClr val="tx1"/>
                  </a:solidFill>
                </a:rPr>
                <a:t>DSEi Introduction Playbook:</a:t>
              </a:r>
              <a:br>
                <a:rPr lang="en-GB" sz="2800" b="1" dirty="0">
                  <a:solidFill>
                    <a:schemeClr val="tx1"/>
                  </a:solidFill>
                </a:rPr>
              </a:br>
              <a:r>
                <a:rPr lang="en-GB" sz="2800" b="1" dirty="0">
                  <a:solidFill>
                    <a:schemeClr val="tx1"/>
                  </a:solidFill>
                </a:rPr>
                <a:t>Time on page</a:t>
              </a:r>
            </a:p>
          </p:txBody>
        </p:sp>
        <mc:AlternateContent xmlns:mc="http://schemas.openxmlformats.org/markup-compatibility/2006">
          <mc:Choice xmlns:cx1="http://schemas.microsoft.com/office/drawing/2015/9/8/chartex" Requires="cx1">
            <p:graphicFrame>
              <p:nvGraphicFramePr>
                <p:cNvPr id="27" name="Chart 26">
                  <a:extLst>
                    <a:ext uri="{FF2B5EF4-FFF2-40B4-BE49-F238E27FC236}">
                      <a16:creationId xmlns:a16="http://schemas.microsoft.com/office/drawing/2014/main" id="{789B2A3E-AF99-4C45-ACC5-C68420BA72F3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466155120"/>
                    </p:ext>
                  </p:extLst>
                </p:nvPr>
              </p:nvGraphicFramePr>
              <p:xfrm>
                <a:off x="3036751" y="2875281"/>
                <a:ext cx="5764876" cy="4429426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2"/>
                </a:graphicData>
              </a:graphic>
            </p:graphicFrame>
          </mc:Choice>
          <mc:Fallback>
            <p:pic>
              <p:nvPicPr>
                <p:cNvPr id="27" name="Chart 26">
                  <a:extLst>
                    <a:ext uri="{FF2B5EF4-FFF2-40B4-BE49-F238E27FC236}">
                      <a16:creationId xmlns:a16="http://schemas.microsoft.com/office/drawing/2014/main" id="{789B2A3E-AF99-4C45-ACC5-C68420BA72F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614458" y="2875281"/>
                  <a:ext cx="5764876" cy="4429426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72572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4CD7C-94BD-4498-9F13-41C996DE8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1309906"/>
          </a:xfrm>
        </p:spPr>
        <p:txBody>
          <a:bodyPr anchor="t"/>
          <a:lstStyle/>
          <a:p>
            <a:r>
              <a:rPr lang="en-GB" dirty="0"/>
              <a:t>Feedback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B4A8C4-9988-4C3B-8653-0FCDE6CE1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2127589"/>
            <a:ext cx="7037024" cy="5022358"/>
          </a:xfrm>
        </p:spPr>
        <p:txBody>
          <a:bodyPr/>
          <a:lstStyle/>
          <a:p>
            <a:r>
              <a:rPr lang="en-GB" sz="3600" dirty="0">
                <a:ea typeface="Calibri" panose="020F0502020204030204" pitchFamily="34" charset="0"/>
              </a:rPr>
              <a:t>A hugely positive impact on our presence at the exhibition.</a:t>
            </a:r>
            <a:br>
              <a:rPr lang="en-GB" sz="3600" dirty="0">
                <a:ea typeface="Calibri" panose="020F0502020204030204" pitchFamily="34" charset="0"/>
              </a:rPr>
            </a:br>
            <a:r>
              <a:rPr lang="en-GB" sz="2000" dirty="0"/>
              <a:t>The ability to readily articulate a Clients Business Need in front of them and to explore the impact that this might have on their plans and strategy hit the mark with a number of the MoD clients. Whilst we weren’t looking to sell DE to the MoD, its existence and features were a positive surprise to them.</a:t>
            </a:r>
          </a:p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30630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XC">
  <a:themeElements>
    <a:clrScheme name="Custom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D9D9D9"/>
      </a:accent3>
      <a:accent4>
        <a:srgbClr val="FFED00"/>
      </a:accent4>
      <a:accent5>
        <a:srgbClr val="64FF00"/>
      </a:accent5>
      <a:accent6>
        <a:srgbClr val="00C9FF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94AB146E-232F-441B-A512-394E8F655083}" vid="{820694B0-1355-424B-83CD-D5C5613480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118BBC3B47B745B120DF1B861C4CB1" ma:contentTypeVersion="15" ma:contentTypeDescription="Create a new document." ma:contentTypeScope="" ma:versionID="465b7b24185c6bfa7e937b9392a2ec37">
  <xsd:schema xmlns:xsd="http://www.w3.org/2001/XMLSchema" xmlns:xs="http://www.w3.org/2001/XMLSchema" xmlns:p="http://schemas.microsoft.com/office/2006/metadata/properties" xmlns:ns3="7bbbf46f-11f7-4a76-a153-797481bc1696" xmlns:ns4="7d106420-3f4a-4cb6-90da-75bb9d546c19" targetNamespace="http://schemas.microsoft.com/office/2006/metadata/properties" ma:root="true" ma:fieldsID="505f23f626e790641c2e691e9bd5a5e7" ns3:_="" ns4:_="">
    <xsd:import namespace="7bbbf46f-11f7-4a76-a153-797481bc1696"/>
    <xsd:import namespace="7d106420-3f4a-4cb6-90da-75bb9d546c1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bf46f-11f7-4a76-a153-797481bc169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106420-3f4a-4cb6-90da-75bb9d546c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4376F8-4463-4D68-959C-EFDD1D42053E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7d106420-3f4a-4cb6-90da-75bb9d546c19"/>
    <ds:schemaRef ds:uri="7bbbf46f-11f7-4a76-a153-797481bc1696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2D045FE-6C97-4B9C-A4A2-BC2F63A665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bf46f-11f7-4a76-a153-797481bc1696"/>
    <ds:schemaRef ds:uri="7d106420-3f4a-4cb6-90da-75bb9d546c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3E2E87F-39E9-4474-B5D4-8A3C210F5C6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DXC Template</Template>
  <TotalTime>438</TotalTime>
  <Words>572</Words>
  <Application>Microsoft Office PowerPoint</Application>
  <PresentationFormat>Custom</PresentationFormat>
  <Paragraphs>97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Arial</vt:lpstr>
      <vt:lpstr>DXC</vt:lpstr>
      <vt:lpstr>Digital Explorer @ DSEi</vt:lpstr>
      <vt:lpstr>The event</vt:lpstr>
      <vt:lpstr>The VIP Lounge</vt:lpstr>
      <vt:lpstr>The DXC Video Wall</vt:lpstr>
      <vt:lpstr>The team</vt:lpstr>
      <vt:lpstr>DSEi Digital Journey</vt:lpstr>
      <vt:lpstr>Content created</vt:lpstr>
      <vt:lpstr>DE Numbers</vt:lpstr>
      <vt:lpstr>Feedback</vt:lpstr>
      <vt:lpstr>DE Issues list</vt:lpstr>
      <vt:lpstr>DE Suggestions</vt:lpstr>
    </vt:vector>
  </TitlesOfParts>
  <Manager/>
  <Company>DXC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Explorer @ DSEi</dc:title>
  <dc:subject/>
  <dc:creator>David Stevens</dc:creator>
  <cp:keywords/>
  <dc:description/>
  <cp:lastModifiedBy>David Stevens</cp:lastModifiedBy>
  <cp:revision>5</cp:revision>
  <cp:lastPrinted>2018-07-20T15:33:39Z</cp:lastPrinted>
  <dcterms:created xsi:type="dcterms:W3CDTF">2019-09-10T12:57:00Z</dcterms:created>
  <dcterms:modified xsi:type="dcterms:W3CDTF">2019-09-16T12:39:13Z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0x01010056118BBC3B47B745B120DF1B861C4CB1</vt:lpwstr>
  </property>
</Properties>
</file>

<file path=docProps/thumbnail.jpeg>
</file>